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356" r:id="rId5"/>
    <p:sldId id="366" r:id="rId6"/>
    <p:sldId id="332" r:id="rId7"/>
    <p:sldId id="358" r:id="rId8"/>
    <p:sldId id="359" r:id="rId9"/>
    <p:sldId id="360" r:id="rId10"/>
    <p:sldId id="363"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76C429-E543-1673-B714-E6C01C32BA0C}" name="Annabelle RICARD" initials="AR" userId="S::Annabelle.RICARD@groupe-cyrus.fr::6e1a7343-028a-4dd4-b253-1d5627b3d95e" providerId="AD"/>
  <p188:author id="{78770D54-7141-AD3F-E5A7-95918C9341CF}" name="Pierre BERTRAND" initials="PB" userId="S::pbertrand@aliquis-conseil.com::b6421831-1b05-4544-98b2-fbe4df47564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EREAUD Guillaume" initials="SG" lastIdx="1" clrIdx="0">
    <p:extLst>
      <p:ext uri="{19B8F6BF-5375-455C-9EA6-DF929625EA0E}">
        <p15:presenceInfo xmlns:p15="http://schemas.microsoft.com/office/powerpoint/2012/main" userId="S-1-5-21-450781947-1631216460-1073948036-47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672"/>
    <a:srgbClr val="002A3A"/>
    <a:srgbClr val="293073"/>
    <a:srgbClr val="EB8672"/>
    <a:srgbClr val="FFFFFF"/>
    <a:srgbClr val="000000"/>
    <a:srgbClr val="A7C2DC"/>
    <a:srgbClr val="003430"/>
    <a:srgbClr val="4154A1"/>
    <a:srgbClr val="F2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7"/>
    <p:restoredTop sz="94694"/>
  </p:normalViewPr>
  <p:slideViewPr>
    <p:cSldViewPr snapToGrid="0">
      <p:cViewPr>
        <p:scale>
          <a:sx n="140" d="100"/>
          <a:sy n="140" d="100"/>
        </p:scale>
        <p:origin x="-2069" y="-1037"/>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4091406-FECC-422C-BB5F-720E53777A2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68F38B8-27A1-4B0B-B4E8-AF70C144A1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B304E1-6984-4561-98CF-29E7EC3444DF}" type="datetimeFigureOut">
              <a:rPr lang="fr-FR" smtClean="0"/>
              <a:t>10/12/2025</a:t>
            </a:fld>
            <a:endParaRPr lang="fr-FR"/>
          </a:p>
        </p:txBody>
      </p:sp>
      <p:sp>
        <p:nvSpPr>
          <p:cNvPr id="4" name="Espace réservé du pied de page 3">
            <a:extLst>
              <a:ext uri="{FF2B5EF4-FFF2-40B4-BE49-F238E27FC236}">
                <a16:creationId xmlns:a16="http://schemas.microsoft.com/office/drawing/2014/main" id="{956E5667-9270-45F8-8319-EC8002B807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9C092A37-8565-4D5C-9532-E7D56D9727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ED6207F-A55B-488C-99FD-EA81963009D3}" type="slidenum">
              <a:rPr lang="fr-FR" smtClean="0"/>
              <a:t>‹N°›</a:t>
            </a:fld>
            <a:endParaRPr lang="fr-FR"/>
          </a:p>
        </p:txBody>
      </p:sp>
    </p:spTree>
    <p:extLst>
      <p:ext uri="{BB962C8B-B14F-4D97-AF65-F5344CB8AC3E}">
        <p14:creationId xmlns:p14="http://schemas.microsoft.com/office/powerpoint/2010/main" val="3579208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3BC42F-32FB-4AFA-804D-B7A10AE6DD15}" type="datetimeFigureOut">
              <a:rPr lang="fr-FR" smtClean="0"/>
              <a:t>10/12/2025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C63B5D-F6D6-4C0B-BA1B-34F5670ED5DF}" type="slidenum">
              <a:rPr lang="fr-FR" smtClean="0"/>
              <a:t>‹N°›</a:t>
            </a:fld>
            <a:endParaRPr lang="fr-FR"/>
          </a:p>
        </p:txBody>
      </p:sp>
    </p:spTree>
    <p:extLst>
      <p:ext uri="{BB962C8B-B14F-4D97-AF65-F5344CB8AC3E}">
        <p14:creationId xmlns:p14="http://schemas.microsoft.com/office/powerpoint/2010/main" val="1584786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0C63B5D-F6D6-4C0B-BA1B-34F5670ED5DF}" type="slidenum">
              <a:rPr lang="fr-FR" smtClean="0"/>
              <a:t>2</a:t>
            </a:fld>
            <a:endParaRPr lang="fr-FR"/>
          </a:p>
        </p:txBody>
      </p:sp>
    </p:spTree>
    <p:extLst>
      <p:ext uri="{BB962C8B-B14F-4D97-AF65-F5344CB8AC3E}">
        <p14:creationId xmlns:p14="http://schemas.microsoft.com/office/powerpoint/2010/main" val="98764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0C63B5D-F6D6-4C0B-BA1B-34F5670ED5DF}" type="slidenum">
              <a:rPr lang="fr-FR" smtClean="0"/>
              <a:t>3</a:t>
            </a:fld>
            <a:endParaRPr lang="fr-FR"/>
          </a:p>
        </p:txBody>
      </p:sp>
    </p:spTree>
    <p:extLst>
      <p:ext uri="{BB962C8B-B14F-4D97-AF65-F5344CB8AC3E}">
        <p14:creationId xmlns:p14="http://schemas.microsoft.com/office/powerpoint/2010/main" val="1271548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0C63B5D-F6D6-4C0B-BA1B-34F5670ED5DF}" type="slidenum">
              <a:rPr lang="fr-FR" smtClean="0"/>
              <a:t>4</a:t>
            </a:fld>
            <a:endParaRPr lang="fr-FR"/>
          </a:p>
        </p:txBody>
      </p:sp>
    </p:spTree>
    <p:extLst>
      <p:ext uri="{BB962C8B-B14F-4D97-AF65-F5344CB8AC3E}">
        <p14:creationId xmlns:p14="http://schemas.microsoft.com/office/powerpoint/2010/main" val="3364213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0C63B5D-F6D6-4C0B-BA1B-34F5670ED5DF}" type="slidenum">
              <a:rPr lang="fr-FR" smtClean="0"/>
              <a:t>5</a:t>
            </a:fld>
            <a:endParaRPr lang="fr-FR"/>
          </a:p>
        </p:txBody>
      </p:sp>
    </p:spTree>
    <p:extLst>
      <p:ext uri="{BB962C8B-B14F-4D97-AF65-F5344CB8AC3E}">
        <p14:creationId xmlns:p14="http://schemas.microsoft.com/office/powerpoint/2010/main" val="3277208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0C63B5D-F6D6-4C0B-BA1B-34F5670ED5DF}" type="slidenum">
              <a:rPr lang="fr-FR" smtClean="0"/>
              <a:t>6</a:t>
            </a:fld>
            <a:endParaRPr lang="fr-FR"/>
          </a:p>
        </p:txBody>
      </p:sp>
    </p:spTree>
    <p:extLst>
      <p:ext uri="{BB962C8B-B14F-4D97-AF65-F5344CB8AC3E}">
        <p14:creationId xmlns:p14="http://schemas.microsoft.com/office/powerpoint/2010/main" val="3625083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0C63B5D-F6D6-4C0B-BA1B-34F5670ED5DF}" type="slidenum">
              <a:rPr lang="fr-FR" smtClean="0"/>
              <a:t>7</a:t>
            </a:fld>
            <a:endParaRPr lang="fr-FR"/>
          </a:p>
        </p:txBody>
      </p:sp>
    </p:spTree>
    <p:extLst>
      <p:ext uri="{BB962C8B-B14F-4D97-AF65-F5344CB8AC3E}">
        <p14:creationId xmlns:p14="http://schemas.microsoft.com/office/powerpoint/2010/main" val="20241388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6_Titre et contenu">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84EED08D-2FEC-4F35-B01B-215F7F992DC0}"/>
              </a:ext>
            </a:extLst>
          </p:cNvPr>
          <p:cNvSpPr/>
          <p:nvPr userDrawn="1"/>
        </p:nvSpPr>
        <p:spPr>
          <a:xfrm>
            <a:off x="6845182" y="5853869"/>
            <a:ext cx="376014" cy="111093"/>
          </a:xfrm>
          <a:prstGeom prst="rect">
            <a:avLst/>
          </a:prstGeom>
          <a:solidFill>
            <a:srgbClr val="EF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779D4A3F-907D-48FB-A4C8-DF92787F1A1B}"/>
              </a:ext>
            </a:extLst>
          </p:cNvPr>
          <p:cNvSpPr/>
          <p:nvPr userDrawn="1"/>
        </p:nvSpPr>
        <p:spPr>
          <a:xfrm>
            <a:off x="0" y="-1045442"/>
            <a:ext cx="12192000" cy="7903442"/>
          </a:xfrm>
          <a:prstGeom prst="rect">
            <a:avLst/>
          </a:prstGeom>
          <a:solidFill>
            <a:srgbClr val="002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33E0B80D-7AA5-4EB4-9B87-6EA6E225F92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0247" b="24978"/>
          <a:stretch/>
        </p:blipFill>
        <p:spPr>
          <a:xfrm>
            <a:off x="2425083" y="1900439"/>
            <a:ext cx="7341833" cy="2011680"/>
          </a:xfrm>
          <a:prstGeom prst="rect">
            <a:avLst/>
          </a:prstGeom>
        </p:spPr>
      </p:pic>
    </p:spTree>
    <p:extLst>
      <p:ext uri="{BB962C8B-B14F-4D97-AF65-F5344CB8AC3E}">
        <p14:creationId xmlns:p14="http://schemas.microsoft.com/office/powerpoint/2010/main" val="294117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1_Diapositive de titre">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124B3AA-9976-49B9-915A-2E164E4CB3E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0"/>
            <a:ext cx="5628027" cy="6858000"/>
          </a:xfrm>
          <a:prstGeom prst="rect">
            <a:avLst/>
          </a:prstGeom>
        </p:spPr>
      </p:pic>
      <p:sp>
        <p:nvSpPr>
          <p:cNvPr id="2" name="Titre 1">
            <a:extLst>
              <a:ext uri="{FF2B5EF4-FFF2-40B4-BE49-F238E27FC236}">
                <a16:creationId xmlns:a16="http://schemas.microsoft.com/office/drawing/2014/main" id="{7CA2C69A-3A21-46BA-B66E-69118C4971BE}"/>
              </a:ext>
            </a:extLst>
          </p:cNvPr>
          <p:cNvSpPr>
            <a:spLocks noGrp="1"/>
          </p:cNvSpPr>
          <p:nvPr>
            <p:ph type="ctrTitle"/>
          </p:nvPr>
        </p:nvSpPr>
        <p:spPr>
          <a:xfrm>
            <a:off x="6096000" y="2733766"/>
            <a:ext cx="5780567" cy="1608528"/>
          </a:xfrm>
        </p:spPr>
        <p:txBody>
          <a:bodyPr anchor="ctr">
            <a:normAutofit/>
          </a:bodyPr>
          <a:lstStyle>
            <a:lvl1pPr algn="ctr">
              <a:defRPr sz="2800" b="1">
                <a:solidFill>
                  <a:srgbClr val="EB8672"/>
                </a:solidFill>
                <a:latin typeface="Arial" panose="020B0604020202020204" pitchFamily="34" charset="0"/>
                <a:cs typeface="Arial" panose="020B0604020202020204" pitchFamily="34" charset="0"/>
              </a:defRPr>
            </a:lvl1pPr>
          </a:lstStyle>
          <a:p>
            <a:r>
              <a:rPr lang="fr-FR"/>
              <a:t>Modifiez le style du titre</a:t>
            </a:r>
          </a:p>
        </p:txBody>
      </p:sp>
      <p:sp>
        <p:nvSpPr>
          <p:cNvPr id="3" name="Sous-titre 2">
            <a:extLst>
              <a:ext uri="{FF2B5EF4-FFF2-40B4-BE49-F238E27FC236}">
                <a16:creationId xmlns:a16="http://schemas.microsoft.com/office/drawing/2014/main" id="{F8BC87E1-B152-4D55-B39A-065E28CDE22D}"/>
              </a:ext>
            </a:extLst>
          </p:cNvPr>
          <p:cNvSpPr>
            <a:spLocks noGrp="1"/>
          </p:cNvSpPr>
          <p:nvPr>
            <p:ph type="subTitle" idx="1"/>
          </p:nvPr>
        </p:nvSpPr>
        <p:spPr>
          <a:xfrm>
            <a:off x="6096000" y="4596186"/>
            <a:ext cx="5780567" cy="1049702"/>
          </a:xfrm>
        </p:spPr>
        <p:txBody>
          <a:bodyPr anchor="ctr">
            <a:normAutofit/>
          </a:bodyPr>
          <a:lstStyle>
            <a:lvl1pPr marL="0" indent="0" algn="ctr">
              <a:buNone/>
              <a:defRPr sz="1600">
                <a:solidFill>
                  <a:srgbClr val="A7C2DC"/>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15" name="Espace réservé du numéro de diapositive 5">
            <a:extLst>
              <a:ext uri="{FF2B5EF4-FFF2-40B4-BE49-F238E27FC236}">
                <a16:creationId xmlns:a16="http://schemas.microsoft.com/office/drawing/2014/main" id="{3D0B95C6-8EC2-4E19-915E-BD303A963345}"/>
              </a:ext>
            </a:extLst>
          </p:cNvPr>
          <p:cNvSpPr>
            <a:spLocks noGrp="1"/>
          </p:cNvSpPr>
          <p:nvPr>
            <p:ph type="sldNum" sz="quarter" idx="12"/>
          </p:nvPr>
        </p:nvSpPr>
        <p:spPr>
          <a:xfrm>
            <a:off x="10953307" y="6356350"/>
            <a:ext cx="923260" cy="365125"/>
          </a:xfrm>
        </p:spPr>
        <p:txBody>
          <a:bodyPr/>
          <a:lstStyle>
            <a:lvl1pPr algn="r">
              <a:defRPr sz="800">
                <a:solidFill>
                  <a:srgbClr val="293073"/>
                </a:solidFill>
                <a:latin typeface="Arial" panose="020B0604020202020204" pitchFamily="34" charset="0"/>
                <a:cs typeface="Arial" panose="020B0604020202020204" pitchFamily="34" charset="0"/>
              </a:defRPr>
            </a:lvl1pPr>
          </a:lstStyle>
          <a:p>
            <a:fld id="{5F7C05C9-C2C5-43A7-B988-42F52B1AEE9E}" type="slidenum">
              <a:rPr lang="fr-FR" smtClean="0"/>
              <a:pPr/>
              <a:t>‹N°›</a:t>
            </a:fld>
            <a:endParaRPr lang="fr-FR"/>
          </a:p>
        </p:txBody>
      </p:sp>
      <p:sp>
        <p:nvSpPr>
          <p:cNvPr id="9" name="Rectangle 8">
            <a:extLst>
              <a:ext uri="{FF2B5EF4-FFF2-40B4-BE49-F238E27FC236}">
                <a16:creationId xmlns:a16="http://schemas.microsoft.com/office/drawing/2014/main" id="{5101C15F-A3F8-4771-99CF-2A145D7EE420}"/>
              </a:ext>
            </a:extLst>
          </p:cNvPr>
          <p:cNvSpPr/>
          <p:nvPr userDrawn="1"/>
        </p:nvSpPr>
        <p:spPr>
          <a:xfrm>
            <a:off x="-3653" y="-1"/>
            <a:ext cx="5631679" cy="6858000"/>
          </a:xfrm>
          <a:prstGeom prst="rect">
            <a:avLst/>
          </a:prstGeom>
          <a:solidFill>
            <a:srgbClr val="002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a:extLst>
              <a:ext uri="{FF2B5EF4-FFF2-40B4-BE49-F238E27FC236}">
                <a16:creationId xmlns:a16="http://schemas.microsoft.com/office/drawing/2014/main" id="{6982A5A2-A7ED-41B3-AC0F-CE4C9FD1EA3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800013" y="2065739"/>
            <a:ext cx="2389931" cy="2389931"/>
          </a:xfrm>
          <a:prstGeom prst="rect">
            <a:avLst/>
          </a:prstGeom>
        </p:spPr>
      </p:pic>
    </p:spTree>
    <p:extLst>
      <p:ext uri="{BB962C8B-B14F-4D97-AF65-F5344CB8AC3E}">
        <p14:creationId xmlns:p14="http://schemas.microsoft.com/office/powerpoint/2010/main" val="4150355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2_Diapositive de titre">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124B3AA-9976-49B9-915A-2E164E4CB3E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0"/>
            <a:ext cx="5628027" cy="6858000"/>
          </a:xfrm>
          <a:prstGeom prst="rect">
            <a:avLst/>
          </a:prstGeom>
        </p:spPr>
      </p:pic>
      <p:sp>
        <p:nvSpPr>
          <p:cNvPr id="2" name="Titre 1">
            <a:extLst>
              <a:ext uri="{FF2B5EF4-FFF2-40B4-BE49-F238E27FC236}">
                <a16:creationId xmlns:a16="http://schemas.microsoft.com/office/drawing/2014/main" id="{7CA2C69A-3A21-46BA-B66E-69118C4971BE}"/>
              </a:ext>
            </a:extLst>
          </p:cNvPr>
          <p:cNvSpPr>
            <a:spLocks noGrp="1"/>
          </p:cNvSpPr>
          <p:nvPr>
            <p:ph type="ctrTitle"/>
          </p:nvPr>
        </p:nvSpPr>
        <p:spPr>
          <a:xfrm>
            <a:off x="6096000" y="2733766"/>
            <a:ext cx="5780567" cy="1608528"/>
          </a:xfrm>
        </p:spPr>
        <p:txBody>
          <a:bodyPr anchor="ctr">
            <a:normAutofit/>
          </a:bodyPr>
          <a:lstStyle>
            <a:lvl1pPr algn="ctr">
              <a:defRPr sz="2800" b="1">
                <a:solidFill>
                  <a:srgbClr val="EB8672"/>
                </a:solidFill>
                <a:latin typeface="Arial" panose="020B0604020202020204" pitchFamily="34" charset="0"/>
                <a:cs typeface="Arial" panose="020B0604020202020204" pitchFamily="34" charset="0"/>
              </a:defRPr>
            </a:lvl1pPr>
          </a:lstStyle>
          <a:p>
            <a:r>
              <a:rPr lang="fr-FR"/>
              <a:t>Modifiez le style du titre</a:t>
            </a:r>
          </a:p>
        </p:txBody>
      </p:sp>
      <p:sp>
        <p:nvSpPr>
          <p:cNvPr id="3" name="Sous-titre 2">
            <a:extLst>
              <a:ext uri="{FF2B5EF4-FFF2-40B4-BE49-F238E27FC236}">
                <a16:creationId xmlns:a16="http://schemas.microsoft.com/office/drawing/2014/main" id="{F8BC87E1-B152-4D55-B39A-065E28CDE22D}"/>
              </a:ext>
            </a:extLst>
          </p:cNvPr>
          <p:cNvSpPr>
            <a:spLocks noGrp="1"/>
          </p:cNvSpPr>
          <p:nvPr>
            <p:ph type="subTitle" idx="1"/>
          </p:nvPr>
        </p:nvSpPr>
        <p:spPr>
          <a:xfrm>
            <a:off x="6096000" y="4596186"/>
            <a:ext cx="5780567" cy="1049702"/>
          </a:xfrm>
        </p:spPr>
        <p:txBody>
          <a:bodyPr anchor="ctr">
            <a:normAutofit/>
          </a:bodyPr>
          <a:lstStyle>
            <a:lvl1pPr marL="0" indent="0" algn="ctr">
              <a:buNone/>
              <a:defRPr sz="1600">
                <a:solidFill>
                  <a:srgbClr val="A7C2DC"/>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15" name="Espace réservé du numéro de diapositive 5">
            <a:extLst>
              <a:ext uri="{FF2B5EF4-FFF2-40B4-BE49-F238E27FC236}">
                <a16:creationId xmlns:a16="http://schemas.microsoft.com/office/drawing/2014/main" id="{3D0B95C6-8EC2-4E19-915E-BD303A963345}"/>
              </a:ext>
            </a:extLst>
          </p:cNvPr>
          <p:cNvSpPr>
            <a:spLocks noGrp="1"/>
          </p:cNvSpPr>
          <p:nvPr>
            <p:ph type="sldNum" sz="quarter" idx="12"/>
          </p:nvPr>
        </p:nvSpPr>
        <p:spPr>
          <a:xfrm>
            <a:off x="10953307" y="6356350"/>
            <a:ext cx="923260" cy="365125"/>
          </a:xfrm>
        </p:spPr>
        <p:txBody>
          <a:bodyPr/>
          <a:lstStyle>
            <a:lvl1pPr algn="r">
              <a:defRPr sz="800">
                <a:solidFill>
                  <a:srgbClr val="293073"/>
                </a:solidFill>
                <a:latin typeface="Arial" panose="020B0604020202020204" pitchFamily="34" charset="0"/>
                <a:cs typeface="Arial" panose="020B0604020202020204" pitchFamily="34" charset="0"/>
              </a:defRPr>
            </a:lvl1pPr>
          </a:lstStyle>
          <a:p>
            <a:fld id="{5F7C05C9-C2C5-43A7-B988-42F52B1AEE9E}" type="slidenum">
              <a:rPr lang="fr-FR" smtClean="0"/>
              <a:pPr/>
              <a:t>‹N°›</a:t>
            </a:fld>
            <a:endParaRPr lang="fr-FR"/>
          </a:p>
        </p:txBody>
      </p:sp>
      <p:sp>
        <p:nvSpPr>
          <p:cNvPr id="9" name="Rectangle 8">
            <a:extLst>
              <a:ext uri="{FF2B5EF4-FFF2-40B4-BE49-F238E27FC236}">
                <a16:creationId xmlns:a16="http://schemas.microsoft.com/office/drawing/2014/main" id="{5101C15F-A3F8-4771-99CF-2A145D7EE420}"/>
              </a:ext>
            </a:extLst>
          </p:cNvPr>
          <p:cNvSpPr/>
          <p:nvPr userDrawn="1"/>
        </p:nvSpPr>
        <p:spPr>
          <a:xfrm>
            <a:off x="-3653" y="-1"/>
            <a:ext cx="5631679" cy="6858000"/>
          </a:xfrm>
          <a:prstGeom prst="rect">
            <a:avLst/>
          </a:prstGeom>
          <a:solidFill>
            <a:srgbClr val="002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0">
            <a:extLst>
              <a:ext uri="{FF2B5EF4-FFF2-40B4-BE49-F238E27FC236}">
                <a16:creationId xmlns:a16="http://schemas.microsoft.com/office/drawing/2014/main" id="{4A8792F3-16AC-A6AB-9A24-0440B39BA14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800013" y="2065739"/>
            <a:ext cx="2389931" cy="2389931"/>
          </a:xfrm>
          <a:prstGeom prst="rect">
            <a:avLst/>
          </a:prstGeom>
        </p:spPr>
      </p:pic>
    </p:spTree>
    <p:extLst>
      <p:ext uri="{BB962C8B-B14F-4D97-AF65-F5344CB8AC3E}">
        <p14:creationId xmlns:p14="http://schemas.microsoft.com/office/powerpoint/2010/main" val="3095409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187A36-B693-447E-9B37-6B58EBACCC7D}"/>
              </a:ext>
            </a:extLst>
          </p:cNvPr>
          <p:cNvSpPr>
            <a:spLocks noGrp="1"/>
          </p:cNvSpPr>
          <p:nvPr>
            <p:ph type="title"/>
          </p:nvPr>
        </p:nvSpPr>
        <p:spPr>
          <a:xfrm>
            <a:off x="838200" y="606679"/>
            <a:ext cx="10515600" cy="365125"/>
          </a:xfrm>
        </p:spPr>
        <p:txBody>
          <a:bodyPr>
            <a:noAutofit/>
          </a:bodyPr>
          <a:lstStyle>
            <a:lvl1pPr>
              <a:defRPr sz="2400" b="1">
                <a:solidFill>
                  <a:srgbClr val="293073"/>
                </a:solidFill>
                <a:latin typeface="Arial" panose="020B0604020202020204" pitchFamily="34" charset="0"/>
                <a:cs typeface="Arial" panose="020B0604020202020204" pitchFamily="34" charset="0"/>
              </a:defRPr>
            </a:lvl1pPr>
          </a:lstStyle>
          <a:p>
            <a:r>
              <a:rPr lang="fr-FR"/>
              <a:t>Modifiez le style du titre</a:t>
            </a:r>
          </a:p>
        </p:txBody>
      </p:sp>
      <p:sp>
        <p:nvSpPr>
          <p:cNvPr id="3" name="Espace réservé du contenu 2">
            <a:extLst>
              <a:ext uri="{FF2B5EF4-FFF2-40B4-BE49-F238E27FC236}">
                <a16:creationId xmlns:a16="http://schemas.microsoft.com/office/drawing/2014/main" id="{2E5C3473-BF6A-42C2-ADED-E3C1CF21798D}"/>
              </a:ext>
            </a:extLst>
          </p:cNvPr>
          <p:cNvSpPr>
            <a:spLocks noGrp="1"/>
          </p:cNvSpPr>
          <p:nvPr>
            <p:ph sz="half" idx="1"/>
          </p:nvPr>
        </p:nvSpPr>
        <p:spPr>
          <a:xfrm>
            <a:off x="838199" y="1488408"/>
            <a:ext cx="10515599" cy="4351338"/>
          </a:xfrm>
        </p:spPr>
        <p:txBody>
          <a:bodyPr>
            <a:normAutofit/>
          </a:bodyPr>
          <a:lstStyle>
            <a:lvl1pPr>
              <a:defRPr sz="1400">
                <a:solidFill>
                  <a:srgbClr val="002060"/>
                </a:solidFill>
                <a:latin typeface="Arial" panose="020B0604020202020204" pitchFamily="34" charset="0"/>
                <a:cs typeface="Arial" panose="020B0604020202020204" pitchFamily="34" charset="0"/>
              </a:defRPr>
            </a:lvl1pPr>
            <a:lvl2pPr>
              <a:defRPr sz="1400">
                <a:solidFill>
                  <a:srgbClr val="002060"/>
                </a:solidFill>
                <a:latin typeface="Arial" panose="020B0604020202020204" pitchFamily="34" charset="0"/>
                <a:cs typeface="Arial" panose="020B0604020202020204" pitchFamily="34" charset="0"/>
              </a:defRPr>
            </a:lvl2pPr>
            <a:lvl3pPr>
              <a:defRPr sz="1400">
                <a:solidFill>
                  <a:srgbClr val="002060"/>
                </a:solidFill>
                <a:latin typeface="Arial" panose="020B0604020202020204" pitchFamily="34" charset="0"/>
                <a:cs typeface="Arial" panose="020B0604020202020204" pitchFamily="34" charset="0"/>
              </a:defRPr>
            </a:lvl3pPr>
            <a:lvl4pPr>
              <a:defRPr sz="1400">
                <a:solidFill>
                  <a:srgbClr val="002060"/>
                </a:solidFill>
                <a:latin typeface="Arial" panose="020B0604020202020204" pitchFamily="34" charset="0"/>
                <a:cs typeface="Arial" panose="020B0604020202020204" pitchFamily="34" charset="0"/>
              </a:defRPr>
            </a:lvl4pPr>
            <a:lvl5pPr>
              <a:defRPr sz="1400">
                <a:solidFill>
                  <a:srgbClr val="002060"/>
                </a:solidFill>
                <a:latin typeface="Arial" panose="020B0604020202020204" pitchFamily="34" charset="0"/>
                <a:cs typeface="Arial" panose="020B0604020202020204" pitchFamily="34" charset="0"/>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cxnSp>
        <p:nvCxnSpPr>
          <p:cNvPr id="8" name="Connecteur droit 7">
            <a:extLst>
              <a:ext uri="{FF2B5EF4-FFF2-40B4-BE49-F238E27FC236}">
                <a16:creationId xmlns:a16="http://schemas.microsoft.com/office/drawing/2014/main" id="{74D2F89F-6FC9-434F-9547-DC8DF0B2A798}"/>
              </a:ext>
            </a:extLst>
          </p:cNvPr>
          <p:cNvCxnSpPr>
            <a:cxnSpLocks/>
          </p:cNvCxnSpPr>
          <p:nvPr userDrawn="1"/>
        </p:nvCxnSpPr>
        <p:spPr>
          <a:xfrm>
            <a:off x="0" y="427291"/>
            <a:ext cx="3932708" cy="0"/>
          </a:xfrm>
          <a:prstGeom prst="line">
            <a:avLst/>
          </a:prstGeom>
          <a:ln w="76200">
            <a:solidFill>
              <a:srgbClr val="002A3A"/>
            </a:solidFill>
          </a:ln>
        </p:spPr>
        <p:style>
          <a:lnRef idx="1">
            <a:schemeClr val="accent1"/>
          </a:lnRef>
          <a:fillRef idx="0">
            <a:schemeClr val="accent1"/>
          </a:fillRef>
          <a:effectRef idx="0">
            <a:schemeClr val="accent1"/>
          </a:effectRef>
          <a:fontRef idx="minor">
            <a:schemeClr val="tx1"/>
          </a:fontRef>
        </p:style>
      </p:cxnSp>
      <p:sp>
        <p:nvSpPr>
          <p:cNvPr id="13" name="Espace réservé du numéro de diapositive 6">
            <a:extLst>
              <a:ext uri="{FF2B5EF4-FFF2-40B4-BE49-F238E27FC236}">
                <a16:creationId xmlns:a16="http://schemas.microsoft.com/office/drawing/2014/main" id="{C0CA984C-E821-42B2-A7CA-E01C60C3D86D}"/>
              </a:ext>
            </a:extLst>
          </p:cNvPr>
          <p:cNvSpPr>
            <a:spLocks noGrp="1"/>
          </p:cNvSpPr>
          <p:nvPr>
            <p:ph type="sldNum" sz="quarter" idx="12"/>
          </p:nvPr>
        </p:nvSpPr>
        <p:spPr>
          <a:xfrm>
            <a:off x="845897" y="6356350"/>
            <a:ext cx="927931" cy="365125"/>
          </a:xfrm>
        </p:spPr>
        <p:txBody>
          <a:bodyPr vert="horz" lIns="91440" tIns="45720" rIns="91440" bIns="45720" rtlCol="0" anchor="ctr"/>
          <a:lstStyle>
            <a:lvl1pPr algn="l">
              <a:defRPr lang="fr-FR" sz="800" smtClean="0">
                <a:latin typeface="Arial" panose="020B0604020202020204" pitchFamily="34" charset="0"/>
                <a:cs typeface="Arial" panose="020B0604020202020204" pitchFamily="34" charset="0"/>
              </a:defRPr>
            </a:lvl1pPr>
          </a:lstStyle>
          <a:p>
            <a:fld id="{5F7C05C9-C2C5-43A7-B988-42F52B1AEE9E}" type="slidenum">
              <a:rPr lang="fr-FR" smtClean="0"/>
              <a:pPr/>
              <a:t>‹N°›</a:t>
            </a:fld>
            <a:endParaRPr lang="fr-FR"/>
          </a:p>
        </p:txBody>
      </p:sp>
      <p:pic>
        <p:nvPicPr>
          <p:cNvPr id="7" name="Image 6">
            <a:extLst>
              <a:ext uri="{FF2B5EF4-FFF2-40B4-BE49-F238E27FC236}">
                <a16:creationId xmlns:a16="http://schemas.microsoft.com/office/drawing/2014/main" id="{598FF578-BAA7-4CD7-9E30-C391DD441FC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32708" y="0"/>
            <a:ext cx="2420495" cy="1210817"/>
          </a:xfrm>
          <a:prstGeom prst="rect">
            <a:avLst/>
          </a:prstGeom>
        </p:spPr>
      </p:pic>
      <p:pic>
        <p:nvPicPr>
          <p:cNvPr id="6" name="Image 5">
            <a:extLst>
              <a:ext uri="{FF2B5EF4-FFF2-40B4-BE49-F238E27FC236}">
                <a16:creationId xmlns:a16="http://schemas.microsoft.com/office/drawing/2014/main" id="{94433D0E-2A44-4311-916B-FABCDB5FC6D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501550" y="6217589"/>
            <a:ext cx="614249" cy="614249"/>
          </a:xfrm>
          <a:prstGeom prst="rect">
            <a:avLst/>
          </a:prstGeom>
        </p:spPr>
      </p:pic>
    </p:spTree>
    <p:extLst>
      <p:ext uri="{BB962C8B-B14F-4D97-AF65-F5344CB8AC3E}">
        <p14:creationId xmlns:p14="http://schemas.microsoft.com/office/powerpoint/2010/main" val="4072037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0_Diapositive de titr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8A80964-E4BA-4278-8DB1-F6F8E67338C6}"/>
              </a:ext>
            </a:extLst>
          </p:cNvPr>
          <p:cNvSpPr/>
          <p:nvPr userDrawn="1"/>
        </p:nvSpPr>
        <p:spPr>
          <a:xfrm>
            <a:off x="-3" y="4"/>
            <a:ext cx="5631679" cy="6857996"/>
          </a:xfrm>
          <a:prstGeom prst="rect">
            <a:avLst/>
          </a:prstGeom>
          <a:solidFill>
            <a:srgbClr val="002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a:extLst>
              <a:ext uri="{FF2B5EF4-FFF2-40B4-BE49-F238E27FC236}">
                <a16:creationId xmlns:a16="http://schemas.microsoft.com/office/drawing/2014/main" id="{9E04DB56-C0D4-4E06-8CB3-8063F653F828}"/>
              </a:ext>
            </a:extLst>
          </p:cNvPr>
          <p:cNvCxnSpPr>
            <a:cxnSpLocks/>
          </p:cNvCxnSpPr>
          <p:nvPr userDrawn="1"/>
        </p:nvCxnSpPr>
        <p:spPr>
          <a:xfrm>
            <a:off x="4031512" y="2479873"/>
            <a:ext cx="3932708" cy="0"/>
          </a:xfrm>
          <a:prstGeom prst="line">
            <a:avLst/>
          </a:prstGeom>
          <a:ln w="76200">
            <a:solidFill>
              <a:srgbClr val="EB8672"/>
            </a:solidFill>
          </a:ln>
        </p:spPr>
        <p:style>
          <a:lnRef idx="1">
            <a:schemeClr val="accent1"/>
          </a:lnRef>
          <a:fillRef idx="0">
            <a:schemeClr val="accent1"/>
          </a:fillRef>
          <a:effectRef idx="0">
            <a:schemeClr val="accent1"/>
          </a:effectRef>
          <a:fontRef idx="minor">
            <a:schemeClr val="tx1"/>
          </a:fontRef>
        </p:style>
      </p:cxnSp>
      <p:sp>
        <p:nvSpPr>
          <p:cNvPr id="11" name="Espace réservé du numéro de diapositive 5">
            <a:extLst>
              <a:ext uri="{FF2B5EF4-FFF2-40B4-BE49-F238E27FC236}">
                <a16:creationId xmlns:a16="http://schemas.microsoft.com/office/drawing/2014/main" id="{0A8C54FA-A4DA-4C9D-8EA1-48BBAC02345D}"/>
              </a:ext>
            </a:extLst>
          </p:cNvPr>
          <p:cNvSpPr>
            <a:spLocks noGrp="1"/>
          </p:cNvSpPr>
          <p:nvPr>
            <p:ph type="sldNum" sz="quarter" idx="12"/>
          </p:nvPr>
        </p:nvSpPr>
        <p:spPr>
          <a:xfrm>
            <a:off x="10953307" y="6356350"/>
            <a:ext cx="923260" cy="365125"/>
          </a:xfrm>
        </p:spPr>
        <p:txBody>
          <a:bodyPr/>
          <a:lstStyle>
            <a:lvl1pPr algn="r">
              <a:defRPr sz="800">
                <a:solidFill>
                  <a:srgbClr val="293073"/>
                </a:solidFill>
                <a:latin typeface="Arial" panose="020B0604020202020204" pitchFamily="34" charset="0"/>
                <a:cs typeface="Arial" panose="020B0604020202020204" pitchFamily="34" charset="0"/>
              </a:defRPr>
            </a:lvl1pPr>
          </a:lstStyle>
          <a:p>
            <a:fld id="{5F7C05C9-C2C5-43A7-B988-42F52B1AEE9E}" type="slidenum">
              <a:rPr lang="fr-FR" smtClean="0"/>
              <a:pPr/>
              <a:t>‹N°›</a:t>
            </a:fld>
            <a:endParaRPr lang="fr-FR"/>
          </a:p>
        </p:txBody>
      </p:sp>
      <p:pic>
        <p:nvPicPr>
          <p:cNvPr id="7" name="Image 6">
            <a:extLst>
              <a:ext uri="{FF2B5EF4-FFF2-40B4-BE49-F238E27FC236}">
                <a16:creationId xmlns:a16="http://schemas.microsoft.com/office/drawing/2014/main" id="{66C3D3CF-DBE4-4A22-A0D7-8F96EC702E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583086"/>
            <a:ext cx="3932708" cy="1967279"/>
          </a:xfrm>
          <a:prstGeom prst="rect">
            <a:avLst/>
          </a:prstGeom>
        </p:spPr>
      </p:pic>
    </p:spTree>
    <p:extLst>
      <p:ext uri="{BB962C8B-B14F-4D97-AF65-F5344CB8AC3E}">
        <p14:creationId xmlns:p14="http://schemas.microsoft.com/office/powerpoint/2010/main" val="2478439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2_Diapositive de titr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8A80964-E4BA-4278-8DB1-F6F8E67338C6}"/>
              </a:ext>
            </a:extLst>
          </p:cNvPr>
          <p:cNvSpPr/>
          <p:nvPr userDrawn="1"/>
        </p:nvSpPr>
        <p:spPr>
          <a:xfrm>
            <a:off x="-3" y="4"/>
            <a:ext cx="5631679" cy="6857996"/>
          </a:xfrm>
          <a:prstGeom prst="rect">
            <a:avLst/>
          </a:prstGeom>
          <a:solidFill>
            <a:srgbClr val="002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a:extLst>
              <a:ext uri="{FF2B5EF4-FFF2-40B4-BE49-F238E27FC236}">
                <a16:creationId xmlns:a16="http://schemas.microsoft.com/office/drawing/2014/main" id="{9E04DB56-C0D4-4E06-8CB3-8063F653F828}"/>
              </a:ext>
            </a:extLst>
          </p:cNvPr>
          <p:cNvCxnSpPr>
            <a:cxnSpLocks/>
          </p:cNvCxnSpPr>
          <p:nvPr userDrawn="1"/>
        </p:nvCxnSpPr>
        <p:spPr>
          <a:xfrm>
            <a:off x="4031512" y="2479873"/>
            <a:ext cx="3932708" cy="0"/>
          </a:xfrm>
          <a:prstGeom prst="line">
            <a:avLst/>
          </a:prstGeom>
          <a:ln w="76200">
            <a:solidFill>
              <a:srgbClr val="EB8672"/>
            </a:solidFill>
          </a:ln>
        </p:spPr>
        <p:style>
          <a:lnRef idx="1">
            <a:schemeClr val="accent1"/>
          </a:lnRef>
          <a:fillRef idx="0">
            <a:schemeClr val="accent1"/>
          </a:fillRef>
          <a:effectRef idx="0">
            <a:schemeClr val="accent1"/>
          </a:effectRef>
          <a:fontRef idx="minor">
            <a:schemeClr val="tx1"/>
          </a:fontRef>
        </p:style>
      </p:cxnSp>
      <p:sp>
        <p:nvSpPr>
          <p:cNvPr id="10" name="Titre 1">
            <a:extLst>
              <a:ext uri="{FF2B5EF4-FFF2-40B4-BE49-F238E27FC236}">
                <a16:creationId xmlns:a16="http://schemas.microsoft.com/office/drawing/2014/main" id="{B5B9C12B-09D6-4EB0-B2B9-BFC3D561520E}"/>
              </a:ext>
            </a:extLst>
          </p:cNvPr>
          <p:cNvSpPr>
            <a:spLocks noGrp="1"/>
          </p:cNvSpPr>
          <p:nvPr>
            <p:ph type="ctrTitle"/>
          </p:nvPr>
        </p:nvSpPr>
        <p:spPr>
          <a:xfrm>
            <a:off x="6096000" y="2733766"/>
            <a:ext cx="5780567" cy="1608528"/>
          </a:xfrm>
        </p:spPr>
        <p:txBody>
          <a:bodyPr anchor="ctr">
            <a:normAutofit/>
          </a:bodyPr>
          <a:lstStyle>
            <a:lvl1pPr algn="ctr">
              <a:defRPr sz="2800" b="1">
                <a:solidFill>
                  <a:srgbClr val="293073"/>
                </a:solidFill>
                <a:latin typeface="Arial" panose="020B0604020202020204" pitchFamily="34" charset="0"/>
                <a:cs typeface="Arial" panose="020B0604020202020204" pitchFamily="34" charset="0"/>
              </a:defRPr>
            </a:lvl1pPr>
          </a:lstStyle>
          <a:p>
            <a:r>
              <a:rPr lang="fr-FR"/>
              <a:t>Modifiez le style du titre</a:t>
            </a:r>
          </a:p>
        </p:txBody>
      </p:sp>
      <p:sp>
        <p:nvSpPr>
          <p:cNvPr id="11" name="Espace réservé du numéro de diapositive 5">
            <a:extLst>
              <a:ext uri="{FF2B5EF4-FFF2-40B4-BE49-F238E27FC236}">
                <a16:creationId xmlns:a16="http://schemas.microsoft.com/office/drawing/2014/main" id="{0A8C54FA-A4DA-4C9D-8EA1-48BBAC02345D}"/>
              </a:ext>
            </a:extLst>
          </p:cNvPr>
          <p:cNvSpPr>
            <a:spLocks noGrp="1"/>
          </p:cNvSpPr>
          <p:nvPr>
            <p:ph type="sldNum" sz="quarter" idx="12"/>
          </p:nvPr>
        </p:nvSpPr>
        <p:spPr>
          <a:xfrm>
            <a:off x="10953307" y="6356350"/>
            <a:ext cx="923260" cy="365125"/>
          </a:xfrm>
        </p:spPr>
        <p:txBody>
          <a:bodyPr/>
          <a:lstStyle>
            <a:lvl1pPr algn="r">
              <a:defRPr sz="800">
                <a:solidFill>
                  <a:srgbClr val="293073"/>
                </a:solidFill>
                <a:latin typeface="Arial" panose="020B0604020202020204" pitchFamily="34" charset="0"/>
                <a:cs typeface="Arial" panose="020B0604020202020204" pitchFamily="34" charset="0"/>
              </a:defRPr>
            </a:lvl1pPr>
          </a:lstStyle>
          <a:p>
            <a:fld id="{5F7C05C9-C2C5-43A7-B988-42F52B1AEE9E}" type="slidenum">
              <a:rPr lang="fr-FR" smtClean="0"/>
              <a:pPr/>
              <a:t>‹N°›</a:t>
            </a:fld>
            <a:endParaRPr lang="fr-FR"/>
          </a:p>
        </p:txBody>
      </p:sp>
      <p:sp>
        <p:nvSpPr>
          <p:cNvPr id="9" name="Rectangle 8">
            <a:extLst>
              <a:ext uri="{FF2B5EF4-FFF2-40B4-BE49-F238E27FC236}">
                <a16:creationId xmlns:a16="http://schemas.microsoft.com/office/drawing/2014/main" id="{32DC8C52-3710-4C99-AFBC-061B79DF8563}"/>
              </a:ext>
            </a:extLst>
          </p:cNvPr>
          <p:cNvSpPr/>
          <p:nvPr userDrawn="1"/>
        </p:nvSpPr>
        <p:spPr>
          <a:xfrm>
            <a:off x="534033" y="4364680"/>
            <a:ext cx="4731238" cy="2554545"/>
          </a:xfrm>
          <a:prstGeom prst="rect">
            <a:avLst/>
          </a:prstGeom>
        </p:spPr>
        <p:txBody>
          <a:bodyPr wrap="square">
            <a:spAutoFit/>
          </a:bodyPr>
          <a:lstStyle/>
          <a:p>
            <a:pPr algn="just"/>
            <a:r>
              <a:rPr lang="fr-FR" sz="1000" b="0">
                <a:solidFill>
                  <a:schemeClr val="bg1"/>
                </a:solidFill>
                <a:latin typeface="Arial" panose="020B0604020202020204" pitchFamily="34" charset="0"/>
                <a:cs typeface="Arial" panose="020B0604020202020204" pitchFamily="34" charset="0"/>
              </a:rPr>
              <a:t>Document sans valeur contractuelle et purement indicatif, établi sur la base des dispositions légales et règlementaires en vigueur au 01/01/2021. </a:t>
            </a:r>
            <a:br>
              <a:rPr lang="fr-FR" sz="1000" b="0">
                <a:solidFill>
                  <a:schemeClr val="bg1"/>
                </a:solidFill>
                <a:latin typeface="Arial" panose="020B0604020202020204" pitchFamily="34" charset="0"/>
                <a:cs typeface="Arial" panose="020B0604020202020204" pitchFamily="34" charset="0"/>
              </a:rPr>
            </a:br>
            <a:br>
              <a:rPr lang="fr-FR" sz="1000" b="0">
                <a:solidFill>
                  <a:schemeClr val="bg1"/>
                </a:solidFill>
                <a:latin typeface="Arial" panose="020B0604020202020204" pitchFamily="34" charset="0"/>
                <a:cs typeface="Arial" panose="020B0604020202020204" pitchFamily="34" charset="0"/>
              </a:rPr>
            </a:br>
            <a:r>
              <a:rPr lang="fr-FR" sz="1000" b="0">
                <a:solidFill>
                  <a:schemeClr val="bg1"/>
                </a:solidFill>
                <a:latin typeface="Arial" panose="020B0604020202020204" pitchFamily="34" charset="0"/>
                <a:cs typeface="Arial" panose="020B0604020202020204" pitchFamily="34" charset="0"/>
              </a:rPr>
              <a:t>Le contenu et la forme du document et la méthodologie employée, relèvent de la législation sur le droit d'auteur, le droit des marques et, de façon générale, sur la propriété intellectuelle. La société  ALIQUIS Conseil en est le concepteur.</a:t>
            </a:r>
            <a:br>
              <a:rPr lang="fr-FR" sz="1000" b="0">
                <a:solidFill>
                  <a:schemeClr val="bg1"/>
                </a:solidFill>
                <a:latin typeface="Arial" panose="020B0604020202020204" pitchFamily="34" charset="0"/>
                <a:cs typeface="Arial" panose="020B0604020202020204" pitchFamily="34" charset="0"/>
              </a:rPr>
            </a:br>
            <a:br>
              <a:rPr lang="fr-FR" sz="1000" b="0">
                <a:solidFill>
                  <a:schemeClr val="bg1"/>
                </a:solidFill>
                <a:latin typeface="Arial" panose="020B0604020202020204" pitchFamily="34" charset="0"/>
                <a:cs typeface="Arial" panose="020B0604020202020204" pitchFamily="34" charset="0"/>
              </a:rPr>
            </a:br>
            <a:r>
              <a:rPr lang="fr-FR" sz="1000" b="0">
                <a:solidFill>
                  <a:schemeClr val="bg1"/>
                </a:solidFill>
                <a:latin typeface="Arial" panose="020B0604020202020204" pitchFamily="34" charset="0"/>
                <a:cs typeface="Arial" panose="020B0604020202020204" pitchFamily="34" charset="0"/>
              </a:rPr>
              <a:t>Toute reproduction, représentation, diffusion ou rediffusion, en tout ou partie, de ce document ou ses annexes sur quelque support ou par tout procédé que ce soit, de même que toute vente, revente, retransmission ou mise à disposition de tiers de quelque manière que ce soit sont réglementées. Le non-respect de cette règlementation peut constituer une contrefaçon susceptible d'engager la responsabilité civile et pénale du contrefacteur (articles L335-1 à L335-10 du Code de la propriété intellectuelle).</a:t>
            </a:r>
          </a:p>
          <a:p>
            <a:pPr algn="just"/>
            <a:br>
              <a:rPr lang="fr-FR" sz="1000" b="0">
                <a:solidFill>
                  <a:schemeClr val="bg1"/>
                </a:solidFill>
                <a:latin typeface="Arial" panose="020B0604020202020204" pitchFamily="34" charset="0"/>
                <a:cs typeface="Arial" panose="020B0604020202020204" pitchFamily="34" charset="0"/>
              </a:rPr>
            </a:br>
            <a:endParaRPr lang="fr-FR" sz="1000">
              <a:solidFill>
                <a:schemeClr val="bg1"/>
              </a:solidFill>
              <a:latin typeface="Arial" panose="020B0604020202020204" pitchFamily="34" charset="0"/>
              <a:cs typeface="Arial" panose="020B0604020202020204" pitchFamily="34" charset="0"/>
            </a:endParaRPr>
          </a:p>
        </p:txBody>
      </p:sp>
      <p:pic>
        <p:nvPicPr>
          <p:cNvPr id="8" name="Image 7">
            <a:extLst>
              <a:ext uri="{FF2B5EF4-FFF2-40B4-BE49-F238E27FC236}">
                <a16:creationId xmlns:a16="http://schemas.microsoft.com/office/drawing/2014/main" id="{383CB1E7-9740-409B-B0D4-092994FF68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583086"/>
            <a:ext cx="3932708" cy="1967279"/>
          </a:xfrm>
          <a:prstGeom prst="rect">
            <a:avLst/>
          </a:prstGeom>
        </p:spPr>
      </p:pic>
    </p:spTree>
    <p:extLst>
      <p:ext uri="{BB962C8B-B14F-4D97-AF65-F5344CB8AC3E}">
        <p14:creationId xmlns:p14="http://schemas.microsoft.com/office/powerpoint/2010/main" val="15114725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70A4013-4FAE-4822-8C0C-1E825D3F4A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4583299-A4FC-48C7-AB1F-FEBB3C389B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numéro de diapositive 5">
            <a:extLst>
              <a:ext uri="{FF2B5EF4-FFF2-40B4-BE49-F238E27FC236}">
                <a16:creationId xmlns:a16="http://schemas.microsoft.com/office/drawing/2014/main" id="{CB52D7ED-6F7E-4E86-97B0-5BB5057F0F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lang="fr-FR" sz="1000" smtClean="0">
                <a:solidFill>
                  <a:srgbClr val="293073"/>
                </a:solidFill>
              </a:defRPr>
            </a:lvl1pPr>
          </a:lstStyle>
          <a:p>
            <a:pPr algn="r"/>
            <a:fld id="{5F7C05C9-C2C5-43A7-B988-42F52B1AEE9E}" type="slidenum">
              <a:rPr lang="fr-FR" smtClean="0"/>
              <a:pPr algn="r"/>
              <a:t>‹N°›</a:t>
            </a:fld>
            <a:endParaRPr lang="fr-FR"/>
          </a:p>
        </p:txBody>
      </p:sp>
    </p:spTree>
    <p:extLst>
      <p:ext uri="{BB962C8B-B14F-4D97-AF65-F5344CB8AC3E}">
        <p14:creationId xmlns:p14="http://schemas.microsoft.com/office/powerpoint/2010/main" val="4064498412"/>
      </p:ext>
    </p:extLst>
  </p:cSld>
  <p:clrMap bg1="lt1" tx1="dk1" bg2="lt2" tx2="dk2" accent1="accent1" accent2="accent2" accent3="accent3" accent4="accent4" accent5="accent5" accent6="accent6" hlink="hlink" folHlink="folHlink"/>
  <p:sldLayoutIdLst>
    <p:sldLayoutId id="2147483703" r:id="rId1"/>
    <p:sldLayoutId id="2147483672" r:id="rId2"/>
    <p:sldLayoutId id="2147483704" r:id="rId3"/>
    <p:sldLayoutId id="2147483660" r:id="rId4"/>
    <p:sldLayoutId id="2147483698" r:id="rId5"/>
    <p:sldLayoutId id="2147483701"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tmp"/><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anacofi.asso.fr/"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mailto:dpo@apicil.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orias.fr/welcome"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www.amf-france.org/"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contact@aliquis-conseil.com"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hyperlink" Target="https://www.anm-conso.com/page-saisine.php" TargetMode="External"/><Relationship Id="rId4" Type="http://schemas.openxmlformats.org/officeDocument/2006/relationships/hyperlink" Target="http://www.amf-france.org/fr/le-mediateur-de-lamf/votre-dossier-de-mediation/vous-voulez-d&#233;poser-une-demande-de-medi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8EA1ED4C-7215-664E-3ECA-64734B475A46}"/>
              </a:ext>
            </a:extLst>
          </p:cNvPr>
          <p:cNvSpPr>
            <a:spLocks noGrp="1"/>
          </p:cNvSpPr>
          <p:nvPr>
            <p:ph type="sldNum" sz="quarter" idx="12"/>
          </p:nvPr>
        </p:nvSpPr>
        <p:spPr/>
        <p:txBody>
          <a:bodyPr/>
          <a:lstStyle/>
          <a:p>
            <a:fld id="{5F7C05C9-C2C5-43A7-B988-42F52B1AEE9E}" type="slidenum">
              <a:rPr lang="fr-FR" smtClean="0"/>
              <a:pPr/>
              <a:t>1</a:t>
            </a:fld>
            <a:endParaRPr lang="fr-FR"/>
          </a:p>
        </p:txBody>
      </p:sp>
      <p:sp>
        <p:nvSpPr>
          <p:cNvPr id="5" name="Titre 6">
            <a:extLst>
              <a:ext uri="{FF2B5EF4-FFF2-40B4-BE49-F238E27FC236}">
                <a16:creationId xmlns:a16="http://schemas.microsoft.com/office/drawing/2014/main" id="{2CB9CCF5-0B7E-1A8D-E33A-97C7007B5A13}"/>
              </a:ext>
            </a:extLst>
          </p:cNvPr>
          <p:cNvSpPr txBox="1">
            <a:spLocks/>
          </p:cNvSpPr>
          <p:nvPr/>
        </p:nvSpPr>
        <p:spPr>
          <a:xfrm>
            <a:off x="595230" y="4512147"/>
            <a:ext cx="4744985" cy="61316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000">
                <a:solidFill>
                  <a:srgbClr val="FF8672"/>
                </a:solidFill>
                <a:latin typeface="+mn-lt"/>
              </a:rPr>
              <a:t>« L’acteur de vos projets patrimoniaux qui met l’expertise au service de l’humain »</a:t>
            </a:r>
          </a:p>
        </p:txBody>
      </p:sp>
      <p:sp>
        <p:nvSpPr>
          <p:cNvPr id="6" name="Titre 6">
            <a:extLst>
              <a:ext uri="{FF2B5EF4-FFF2-40B4-BE49-F238E27FC236}">
                <a16:creationId xmlns:a16="http://schemas.microsoft.com/office/drawing/2014/main" id="{704E7BE8-6929-7B67-4317-080A86E35599}"/>
              </a:ext>
            </a:extLst>
          </p:cNvPr>
          <p:cNvSpPr>
            <a:spLocks noGrp="1"/>
          </p:cNvSpPr>
          <p:nvPr>
            <p:ph type="ctrTitle"/>
          </p:nvPr>
        </p:nvSpPr>
        <p:spPr>
          <a:xfrm>
            <a:off x="5723308" y="289414"/>
            <a:ext cx="5780567" cy="573266"/>
          </a:xfrm>
        </p:spPr>
        <p:txBody>
          <a:bodyPr>
            <a:normAutofit fontScale="90000"/>
          </a:bodyPr>
          <a:lstStyle/>
          <a:p>
            <a:pPr algn="l"/>
            <a:r>
              <a:rPr lang="fr-FR" sz="2700">
                <a:solidFill>
                  <a:srgbClr val="FF8672"/>
                </a:solidFill>
                <a:latin typeface="Calibri "/>
              </a:rPr>
              <a:t>Notre métier</a:t>
            </a:r>
            <a:br>
              <a:rPr lang="fr-FR">
                <a:latin typeface="Montserrat" panose="00000800000000000000" pitchFamily="2" charset="0"/>
              </a:rPr>
            </a:br>
            <a:endParaRPr lang="fr-FR">
              <a:latin typeface="Montserrat" panose="00000800000000000000" pitchFamily="2" charset="0"/>
            </a:endParaRPr>
          </a:p>
        </p:txBody>
      </p:sp>
      <p:sp>
        <p:nvSpPr>
          <p:cNvPr id="7" name="Espace réservé du contenu 5">
            <a:extLst>
              <a:ext uri="{FF2B5EF4-FFF2-40B4-BE49-F238E27FC236}">
                <a16:creationId xmlns:a16="http://schemas.microsoft.com/office/drawing/2014/main" id="{E06FF0F6-2F51-5587-B8FC-935A3A43E904}"/>
              </a:ext>
            </a:extLst>
          </p:cNvPr>
          <p:cNvSpPr txBox="1">
            <a:spLocks/>
          </p:cNvSpPr>
          <p:nvPr/>
        </p:nvSpPr>
        <p:spPr>
          <a:xfrm>
            <a:off x="5735253" y="398096"/>
            <a:ext cx="6141314" cy="4454814"/>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rgbClr val="A7C2DC"/>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30000"/>
              </a:lnSpc>
              <a:spcBef>
                <a:spcPts val="0"/>
              </a:spcBef>
            </a:pPr>
            <a:endParaRPr lang="fr-FR" dirty="0">
              <a:solidFill>
                <a:srgbClr val="002A3A"/>
              </a:solidFill>
              <a:effectLst/>
              <a:latin typeface="+mn-lt"/>
              <a:ea typeface="Times New Roman" panose="02020603050405020304" pitchFamily="18" charset="0"/>
              <a:cs typeface="Times New Roman" panose="02020603050405020304" pitchFamily="18" charset="0"/>
            </a:endParaRPr>
          </a:p>
          <a:p>
            <a:pPr algn="just">
              <a:lnSpc>
                <a:spcPct val="130000"/>
              </a:lnSpc>
              <a:spcBef>
                <a:spcPts val="0"/>
              </a:spcBef>
            </a:pPr>
            <a:endParaRPr lang="fr-FR" sz="1400" dirty="0">
              <a:solidFill>
                <a:srgbClr val="002A3A"/>
              </a:solidFill>
              <a:effectLst/>
              <a:latin typeface="+mn-lt"/>
              <a:ea typeface="Times New Roman" panose="02020603050405020304" pitchFamily="18" charset="0"/>
              <a:cs typeface="Times New Roman" panose="02020603050405020304" pitchFamily="18" charset="0"/>
            </a:endParaRPr>
          </a:p>
          <a:p>
            <a:pPr algn="just">
              <a:lnSpc>
                <a:spcPct val="130000"/>
              </a:lnSpc>
              <a:spcBef>
                <a:spcPts val="0"/>
              </a:spcBef>
            </a:pPr>
            <a:r>
              <a:rPr lang="fr-FR" sz="1400" dirty="0">
                <a:solidFill>
                  <a:srgbClr val="002A3A"/>
                </a:solidFill>
                <a:latin typeface="+mn-lt"/>
                <a:ea typeface="Arial" panose="020B0604020202020204" pitchFamily="34" charset="0"/>
              </a:rPr>
              <a:t>A</a:t>
            </a:r>
            <a:r>
              <a:rPr lang="fr-FR" sz="1400" dirty="0">
                <a:solidFill>
                  <a:srgbClr val="002A3A"/>
                </a:solidFill>
                <a:effectLst/>
                <a:latin typeface="+mn-lt"/>
                <a:ea typeface="Arial" panose="020B0604020202020204" pitchFamily="34" charset="0"/>
              </a:rPr>
              <a:t>cteur global de la gestion privée, </a:t>
            </a:r>
            <a:r>
              <a:rPr lang="fr-FR" sz="1400" b="1" dirty="0">
                <a:solidFill>
                  <a:srgbClr val="002A3A"/>
                </a:solidFill>
                <a:effectLst/>
                <a:latin typeface="+mn-lt"/>
                <a:ea typeface="Arial" panose="020B0604020202020204" pitchFamily="34" charset="0"/>
              </a:rPr>
              <a:t>la mission d’ALIQUIS </a:t>
            </a:r>
            <a:r>
              <a:rPr lang="fr-FR" sz="1400" b="1" dirty="0">
                <a:solidFill>
                  <a:srgbClr val="002A3A"/>
                </a:solidFill>
                <a:latin typeface="+mn-lt"/>
                <a:ea typeface="Arial" panose="020B0604020202020204" pitchFamily="34" charset="0"/>
              </a:rPr>
              <a:t>C</a:t>
            </a:r>
            <a:r>
              <a:rPr lang="fr-FR" sz="1400" b="1" dirty="0">
                <a:solidFill>
                  <a:srgbClr val="002A3A"/>
                </a:solidFill>
                <a:effectLst/>
                <a:latin typeface="+mn-lt"/>
                <a:ea typeface="Arial" panose="020B0604020202020204" pitchFamily="34" charset="0"/>
              </a:rPr>
              <a:t>onseil </a:t>
            </a:r>
            <a:r>
              <a:rPr lang="fr-FR" sz="1400" b="1" spc="40" dirty="0">
                <a:solidFill>
                  <a:srgbClr val="002A3A"/>
                </a:solidFill>
                <a:effectLst/>
                <a:latin typeface="+mn-lt"/>
                <a:ea typeface="Arial" panose="020B0604020202020204" pitchFamily="34" charset="0"/>
              </a:rPr>
              <a:t>est de permettre à ses clients de conduire dans les meilleures conditions leurs projets patrimoniaux. </a:t>
            </a:r>
          </a:p>
          <a:p>
            <a:pPr algn="just">
              <a:lnSpc>
                <a:spcPct val="130000"/>
              </a:lnSpc>
              <a:spcBef>
                <a:spcPts val="0"/>
              </a:spcBef>
            </a:pPr>
            <a:endParaRPr lang="fr-FR" sz="1400" dirty="0">
              <a:solidFill>
                <a:srgbClr val="002A3A"/>
              </a:solidFill>
              <a:effectLst/>
              <a:latin typeface="+mn-lt"/>
              <a:ea typeface="Times New Roman" panose="02020603050405020304" pitchFamily="18" charset="0"/>
              <a:cs typeface="Times New Roman" panose="02020603050405020304" pitchFamily="18" charset="0"/>
            </a:endParaRPr>
          </a:p>
          <a:p>
            <a:pPr algn="just">
              <a:lnSpc>
                <a:spcPct val="130000"/>
              </a:lnSpc>
              <a:spcBef>
                <a:spcPts val="0"/>
              </a:spcBef>
            </a:pPr>
            <a:r>
              <a:rPr lang="fr-FR" sz="1400" dirty="0">
                <a:solidFill>
                  <a:srgbClr val="002A3A"/>
                </a:solidFill>
                <a:effectLst/>
                <a:latin typeface="+mn-lt"/>
                <a:ea typeface="Times New Roman" panose="02020603050405020304" pitchFamily="18" charset="0"/>
                <a:cs typeface="Times New Roman" panose="02020603050405020304" pitchFamily="18" charset="0"/>
              </a:rPr>
              <a:t>ALIQUIS Conseil est une société de conseil en gestion de patrimoine qui accompagne des entrepreneurs, des cadres dirigeants, des professions libérales, des entreprises et des institutionnels</a:t>
            </a:r>
            <a:r>
              <a:rPr lang="fr-FR" sz="1400" dirty="0">
                <a:solidFill>
                  <a:srgbClr val="002A3A"/>
                </a:solidFill>
                <a:latin typeface="+mn-lt"/>
                <a:ea typeface="Times New Roman" panose="02020603050405020304" pitchFamily="18" charset="0"/>
                <a:cs typeface="Times New Roman" panose="02020603050405020304" pitchFamily="18" charset="0"/>
              </a:rPr>
              <a:t>.</a:t>
            </a:r>
            <a:endParaRPr lang="fr-FR" sz="1400" dirty="0">
              <a:solidFill>
                <a:srgbClr val="002A3A"/>
              </a:solidFill>
              <a:effectLst/>
              <a:latin typeface="+mn-lt"/>
              <a:ea typeface="Times New Roman" panose="02020603050405020304" pitchFamily="18" charset="0"/>
              <a:cs typeface="Times New Roman" panose="02020603050405020304" pitchFamily="18" charset="0"/>
            </a:endParaRPr>
          </a:p>
          <a:p>
            <a:pPr algn="just">
              <a:lnSpc>
                <a:spcPct val="130000"/>
              </a:lnSpc>
              <a:spcBef>
                <a:spcPts val="0"/>
              </a:spcBef>
            </a:pPr>
            <a:endParaRPr lang="fr-FR" sz="1400" spc="40" dirty="0">
              <a:solidFill>
                <a:srgbClr val="002A3A"/>
              </a:solidFill>
              <a:effectLst/>
              <a:latin typeface="+mn-lt"/>
              <a:ea typeface="Arial" panose="020B0604020202020204" pitchFamily="34" charset="0"/>
            </a:endParaRPr>
          </a:p>
          <a:p>
            <a:pPr algn="just">
              <a:lnSpc>
                <a:spcPct val="130000"/>
              </a:lnSpc>
              <a:spcBef>
                <a:spcPts val="0"/>
              </a:spcBef>
            </a:pPr>
            <a:r>
              <a:rPr lang="fr-FR" sz="1400" spc="40" dirty="0">
                <a:solidFill>
                  <a:srgbClr val="002A3A"/>
                </a:solidFill>
                <a:effectLst/>
                <a:latin typeface="+mn-lt"/>
                <a:ea typeface="Arial" panose="020B0604020202020204" pitchFamily="34" charset="0"/>
              </a:rPr>
              <a:t>C’est pourquoi nous les accompagnons et conseillons dans la constitution, l’organisation, le développement et la transmission leur patrimoine</a:t>
            </a:r>
            <a:r>
              <a:rPr lang="fr-FR" spc="40" dirty="0">
                <a:solidFill>
                  <a:srgbClr val="002A3A"/>
                </a:solidFill>
                <a:effectLst/>
                <a:latin typeface="+mn-lt"/>
                <a:ea typeface="Arial" panose="020B0604020202020204" pitchFamily="34" charset="0"/>
              </a:rPr>
              <a:t>.</a:t>
            </a:r>
          </a:p>
          <a:p>
            <a:pPr algn="just">
              <a:lnSpc>
                <a:spcPct val="130000"/>
              </a:lnSpc>
              <a:spcBef>
                <a:spcPts val="0"/>
              </a:spcBef>
            </a:pPr>
            <a:endParaRPr lang="fr-FR" spc="40" dirty="0">
              <a:solidFill>
                <a:srgbClr val="002A3A"/>
              </a:solidFill>
              <a:effectLst/>
              <a:latin typeface="+mn-lt"/>
              <a:ea typeface="Arial" panose="020B0604020202020204" pitchFamily="34" charset="0"/>
            </a:endParaRPr>
          </a:p>
          <a:p>
            <a:pPr algn="just">
              <a:lnSpc>
                <a:spcPct val="130000"/>
              </a:lnSpc>
              <a:spcBef>
                <a:spcPts val="0"/>
              </a:spcBef>
            </a:pPr>
            <a:endParaRPr lang="fr-FR" dirty="0">
              <a:solidFill>
                <a:srgbClr val="002A3A"/>
              </a:solidFill>
              <a:effectLst/>
              <a:latin typeface="+mn-lt"/>
              <a:ea typeface="Arial" panose="020B0604020202020204" pitchFamily="34" charset="0"/>
            </a:endParaRPr>
          </a:p>
          <a:p>
            <a:pPr algn="just">
              <a:lnSpc>
                <a:spcPct val="130000"/>
              </a:lnSpc>
              <a:spcBef>
                <a:spcPts val="0"/>
              </a:spcBef>
            </a:pPr>
            <a:endParaRPr lang="fr-FR" dirty="0">
              <a:solidFill>
                <a:srgbClr val="002A3A"/>
              </a:solidFill>
              <a:effectLst/>
              <a:latin typeface="+mn-lt"/>
              <a:ea typeface="Calibri" panose="020F0502020204030204" pitchFamily="34" charset="0"/>
              <a:cs typeface="Times New Roman" panose="02020603050405020304" pitchFamily="18" charset="0"/>
            </a:endParaRPr>
          </a:p>
          <a:p>
            <a:pPr algn="just"/>
            <a:endParaRPr lang="fr-FR" dirty="0">
              <a:solidFill>
                <a:srgbClr val="002060"/>
              </a:solidFill>
              <a:latin typeface="+mn-lt"/>
            </a:endParaRPr>
          </a:p>
        </p:txBody>
      </p:sp>
      <p:pic>
        <p:nvPicPr>
          <p:cNvPr id="30" name="Image 29">
            <a:extLst>
              <a:ext uri="{FF2B5EF4-FFF2-40B4-BE49-F238E27FC236}">
                <a16:creationId xmlns:a16="http://schemas.microsoft.com/office/drawing/2014/main" id="{D76362C2-F85B-3236-AA2C-AF22AE2916FC}"/>
              </a:ext>
            </a:extLst>
          </p:cNvPr>
          <p:cNvPicPr>
            <a:picLocks noChangeAspect="1"/>
          </p:cNvPicPr>
          <p:nvPr/>
        </p:nvPicPr>
        <p:blipFill rotWithShape="1">
          <a:blip r:embed="rId2">
            <a:extLst>
              <a:ext uri="{28A0092B-C50C-407E-A947-70E740481C1C}">
                <a14:useLocalDpi xmlns:a14="http://schemas.microsoft.com/office/drawing/2010/main" val="0"/>
              </a:ext>
            </a:extLst>
          </a:blip>
          <a:srcRect t="3652"/>
          <a:stretch/>
        </p:blipFill>
        <p:spPr>
          <a:xfrm>
            <a:off x="6489493" y="3729821"/>
            <a:ext cx="4608943" cy="3128179"/>
          </a:xfrm>
          <a:prstGeom prst="rect">
            <a:avLst/>
          </a:prstGeom>
        </p:spPr>
      </p:pic>
      <p:sp>
        <p:nvSpPr>
          <p:cNvPr id="32" name="ZoneTexte 31">
            <a:extLst>
              <a:ext uri="{FF2B5EF4-FFF2-40B4-BE49-F238E27FC236}">
                <a16:creationId xmlns:a16="http://schemas.microsoft.com/office/drawing/2014/main" id="{A41E7C5C-30ED-562D-EC32-E9EBA2390F31}"/>
              </a:ext>
            </a:extLst>
          </p:cNvPr>
          <p:cNvSpPr txBox="1"/>
          <p:nvPr/>
        </p:nvSpPr>
        <p:spPr>
          <a:xfrm>
            <a:off x="238779" y="31683"/>
            <a:ext cx="5035184" cy="769441"/>
          </a:xfrm>
          <a:prstGeom prst="rect">
            <a:avLst/>
          </a:prstGeom>
          <a:noFill/>
        </p:spPr>
        <p:txBody>
          <a:bodyPr wrap="square">
            <a:spAutoFit/>
          </a:bodyPr>
          <a:lstStyle/>
          <a:p>
            <a:pPr algn="ctr"/>
            <a:r>
              <a:rPr lang="fr-FR" sz="1200" b="1" dirty="0">
                <a:solidFill>
                  <a:srgbClr val="FF8672"/>
                </a:solidFill>
                <a:effectLst/>
                <a:ea typeface="Arial" panose="020B0604020202020204" pitchFamily="34" charset="0"/>
              </a:rPr>
              <a:t>DOCUMENT D’ENTREE EN RELATION</a:t>
            </a:r>
            <a:endParaRPr lang="fr-FR" sz="1200" dirty="0">
              <a:solidFill>
                <a:srgbClr val="FF8672"/>
              </a:solidFill>
              <a:effectLst/>
              <a:ea typeface="Arial" panose="020B0604020202020204" pitchFamily="34" charset="0"/>
            </a:endParaRPr>
          </a:p>
          <a:p>
            <a:pPr algn="just"/>
            <a:r>
              <a:rPr lang="fr-FR" sz="1200" dirty="0">
                <a:solidFill>
                  <a:srgbClr val="FF8672"/>
                </a:solidFill>
                <a:effectLst/>
                <a:ea typeface="Arial" panose="020B0604020202020204" pitchFamily="34" charset="0"/>
              </a:rPr>
              <a:t> </a:t>
            </a:r>
          </a:p>
          <a:p>
            <a:pPr algn="ctr"/>
            <a:r>
              <a:rPr lang="fr-FR" sz="1000" dirty="0">
                <a:solidFill>
                  <a:srgbClr val="FF8672"/>
                </a:solidFill>
                <a:effectLst/>
                <a:ea typeface="Arial" panose="020B0604020202020204" pitchFamily="34" charset="0"/>
              </a:rPr>
              <a:t>Conforme à l’article 325-5 du Règlement général de l’Autorité des marchés financiers et à l’article L.520-1 du Code des Assurances</a:t>
            </a:r>
          </a:p>
        </p:txBody>
      </p:sp>
      <p:sp>
        <p:nvSpPr>
          <p:cNvPr id="2" name="ZoneTexte 1">
            <a:extLst>
              <a:ext uri="{FF2B5EF4-FFF2-40B4-BE49-F238E27FC236}">
                <a16:creationId xmlns:a16="http://schemas.microsoft.com/office/drawing/2014/main" id="{4A9CDE48-9925-6DDD-45EB-5D762FDD6471}"/>
              </a:ext>
            </a:extLst>
          </p:cNvPr>
          <p:cNvSpPr txBox="1"/>
          <p:nvPr/>
        </p:nvSpPr>
        <p:spPr>
          <a:xfrm>
            <a:off x="399393" y="6356350"/>
            <a:ext cx="4698124" cy="400110"/>
          </a:xfrm>
          <a:prstGeom prst="rect">
            <a:avLst/>
          </a:prstGeom>
          <a:noFill/>
        </p:spPr>
        <p:txBody>
          <a:bodyPr wrap="square" rtlCol="0">
            <a:spAutoFit/>
          </a:bodyPr>
          <a:lstStyle/>
          <a:p>
            <a:pPr algn="ctr"/>
            <a:r>
              <a:rPr lang="fr-FR" sz="1000" dirty="0">
                <a:solidFill>
                  <a:srgbClr val="FF8672"/>
                </a:solidFill>
                <a:effectLst/>
                <a:ea typeface="Arial" panose="020B0604020202020204" pitchFamily="34" charset="0"/>
              </a:rPr>
              <a:t>ALIQUIS Conseil SAS – 51 Boulevard Marius  Vivier Merle – 69003 LYON</a:t>
            </a:r>
          </a:p>
          <a:p>
            <a:pPr algn="ctr"/>
            <a:r>
              <a:rPr lang="fr-FR" sz="1000" dirty="0">
                <a:solidFill>
                  <a:srgbClr val="FF8672"/>
                </a:solidFill>
                <a:ea typeface="Arial" panose="020B0604020202020204" pitchFamily="34" charset="0"/>
              </a:rPr>
              <a:t>SIREN 343 277 505 – APE 6622Z</a:t>
            </a:r>
            <a:endParaRPr lang="fr-FR" sz="1000" dirty="0">
              <a:solidFill>
                <a:srgbClr val="FF8672"/>
              </a:solidFill>
              <a:effectLst/>
              <a:ea typeface="Arial" panose="020B0604020202020204" pitchFamily="34" charset="0"/>
            </a:endParaRPr>
          </a:p>
        </p:txBody>
      </p:sp>
    </p:spTree>
    <p:extLst>
      <p:ext uri="{BB962C8B-B14F-4D97-AF65-F5344CB8AC3E}">
        <p14:creationId xmlns:p14="http://schemas.microsoft.com/office/powerpoint/2010/main" val="2614855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re 6">
            <a:extLst>
              <a:ext uri="{FF2B5EF4-FFF2-40B4-BE49-F238E27FC236}">
                <a16:creationId xmlns:a16="http://schemas.microsoft.com/office/drawing/2014/main" id="{B8F6209F-874E-43BB-89FA-8FE31F7E0AB4}"/>
              </a:ext>
            </a:extLst>
          </p:cNvPr>
          <p:cNvSpPr txBox="1">
            <a:spLocks/>
          </p:cNvSpPr>
          <p:nvPr/>
        </p:nvSpPr>
        <p:spPr>
          <a:xfrm>
            <a:off x="7772157" y="225962"/>
            <a:ext cx="5884696" cy="160852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dirty="0">
                <a:solidFill>
                  <a:srgbClr val="EB8672"/>
                </a:solidFill>
                <a:latin typeface="Calibri "/>
              </a:rPr>
              <a:t>NOS IMPLANTATIONS</a:t>
            </a:r>
            <a:endParaRPr lang="fr-FR" sz="2400" b="1" dirty="0">
              <a:latin typeface="Calibri "/>
            </a:endParaRPr>
          </a:p>
        </p:txBody>
      </p:sp>
      <p:pic>
        <p:nvPicPr>
          <p:cNvPr id="3" name="Image 2" descr="Une image contenant texte, Police, capture d’écran, conception&#10;&#10;Description générée automatiquement">
            <a:extLst>
              <a:ext uri="{FF2B5EF4-FFF2-40B4-BE49-F238E27FC236}">
                <a16:creationId xmlns:a16="http://schemas.microsoft.com/office/drawing/2014/main" id="{F0ACC2FF-C274-7E47-855D-0B34EA8229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3902" y="1402323"/>
            <a:ext cx="1523281" cy="1857334"/>
          </a:xfrm>
          <a:prstGeom prst="rect">
            <a:avLst/>
          </a:prstGeom>
        </p:spPr>
      </p:pic>
      <p:pic>
        <p:nvPicPr>
          <p:cNvPr id="7" name="Image 6" descr="Une image contenant texte, capture d’écran, Police, conception&#10;&#10;Description générée automatiquement">
            <a:extLst>
              <a:ext uri="{FF2B5EF4-FFF2-40B4-BE49-F238E27FC236}">
                <a16:creationId xmlns:a16="http://schemas.microsoft.com/office/drawing/2014/main" id="{06CF6948-1FE7-EF41-92F2-DF585E8097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3322" y="1402323"/>
            <a:ext cx="1457220" cy="1802009"/>
          </a:xfrm>
          <a:prstGeom prst="rect">
            <a:avLst/>
          </a:prstGeom>
        </p:spPr>
      </p:pic>
      <p:pic>
        <p:nvPicPr>
          <p:cNvPr id="10" name="Image 9" descr="Une image contenant texte, Police, capture d’écran, conception&#10;&#10;Description générée automatiquement">
            <a:extLst>
              <a:ext uri="{FF2B5EF4-FFF2-40B4-BE49-F238E27FC236}">
                <a16:creationId xmlns:a16="http://schemas.microsoft.com/office/drawing/2014/main" id="{9CD2112C-FE96-0247-893B-FE300E8DC2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66972" y="1402324"/>
            <a:ext cx="1526848" cy="1857334"/>
          </a:xfrm>
          <a:prstGeom prst="rect">
            <a:avLst/>
          </a:prstGeom>
        </p:spPr>
      </p:pic>
      <p:pic>
        <p:nvPicPr>
          <p:cNvPr id="13" name="Image 12" descr="Une image contenant texte, Police, capture d’écran, conception&#10;&#10;Description générée automatiquement">
            <a:extLst>
              <a:ext uri="{FF2B5EF4-FFF2-40B4-BE49-F238E27FC236}">
                <a16:creationId xmlns:a16="http://schemas.microsoft.com/office/drawing/2014/main" id="{EB7862FE-C4A0-2346-AAFA-6F7DB99FCC7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606682" y="1402323"/>
            <a:ext cx="1457220" cy="1770881"/>
          </a:xfrm>
          <a:prstGeom prst="rect">
            <a:avLst/>
          </a:prstGeom>
        </p:spPr>
      </p:pic>
      <p:pic>
        <p:nvPicPr>
          <p:cNvPr id="15" name="Image 14" descr="Une image contenant texte, Police, conception&#10;&#10;Description générée automatiquement">
            <a:extLst>
              <a:ext uri="{FF2B5EF4-FFF2-40B4-BE49-F238E27FC236}">
                <a16:creationId xmlns:a16="http://schemas.microsoft.com/office/drawing/2014/main" id="{A2525E57-FF66-5149-A655-8A1B15E17E1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13902" y="3575000"/>
            <a:ext cx="1403297" cy="1676337"/>
          </a:xfrm>
          <a:prstGeom prst="rect">
            <a:avLst/>
          </a:prstGeom>
        </p:spPr>
      </p:pic>
      <p:pic>
        <p:nvPicPr>
          <p:cNvPr id="19" name="Image 18" descr="Une image contenant texte, Police, capture d’écran, conception&#10;&#10;Description générée automatiquement">
            <a:extLst>
              <a:ext uri="{FF2B5EF4-FFF2-40B4-BE49-F238E27FC236}">
                <a16:creationId xmlns:a16="http://schemas.microsoft.com/office/drawing/2014/main" id="{CB9C0576-BEBC-A547-AD79-086511F70DC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90349" y="3564153"/>
            <a:ext cx="1449805" cy="1676337"/>
          </a:xfrm>
          <a:prstGeom prst="rect">
            <a:avLst/>
          </a:prstGeom>
        </p:spPr>
      </p:pic>
      <p:pic>
        <p:nvPicPr>
          <p:cNvPr id="22" name="Image 21" descr="Une image contenant texte, Police, capture d’écran, conception&#10;&#10;Description générée automatiquement">
            <a:extLst>
              <a:ext uri="{FF2B5EF4-FFF2-40B4-BE49-F238E27FC236}">
                <a16:creationId xmlns:a16="http://schemas.microsoft.com/office/drawing/2014/main" id="{20685E61-A2C5-7841-BD3C-6CF5E942070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193322" y="3575000"/>
            <a:ext cx="1491986" cy="1802009"/>
          </a:xfrm>
          <a:prstGeom prst="rect">
            <a:avLst/>
          </a:prstGeom>
        </p:spPr>
      </p:pic>
      <p:pic>
        <p:nvPicPr>
          <p:cNvPr id="24" name="Image 23" descr="Une image contenant texte, Police, conception&#10;&#10;Description générée automatiquement">
            <a:extLst>
              <a:ext uri="{FF2B5EF4-FFF2-40B4-BE49-F238E27FC236}">
                <a16:creationId xmlns:a16="http://schemas.microsoft.com/office/drawing/2014/main" id="{0EE5780F-B8AA-3C4B-90E1-E0A60B83289E}"/>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938476" y="3564152"/>
            <a:ext cx="1449805" cy="1813881"/>
          </a:xfrm>
          <a:prstGeom prst="rect">
            <a:avLst/>
          </a:prstGeom>
        </p:spPr>
      </p:pic>
      <p:pic>
        <p:nvPicPr>
          <p:cNvPr id="29" name="Image 28" descr="Une image contenant texte, Police, conception&#10;&#10;Description générée automatiquement">
            <a:extLst>
              <a:ext uri="{FF2B5EF4-FFF2-40B4-BE49-F238E27FC236}">
                <a16:creationId xmlns:a16="http://schemas.microsoft.com/office/drawing/2014/main" id="{D7EE9187-03DA-B647-B75B-0ABF6A30397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41449" y="3540060"/>
            <a:ext cx="1695458" cy="1676337"/>
          </a:xfrm>
          <a:prstGeom prst="rect">
            <a:avLst/>
          </a:prstGeom>
        </p:spPr>
      </p:pic>
      <p:pic>
        <p:nvPicPr>
          <p:cNvPr id="4" name="Image 3" descr="Une image contenant texte, Police, conception&#10;&#10;Le contenu généré par l’IA peut être incorrect.">
            <a:extLst>
              <a:ext uri="{FF2B5EF4-FFF2-40B4-BE49-F238E27FC236}">
                <a16:creationId xmlns:a16="http://schemas.microsoft.com/office/drawing/2014/main" id="{AB1BDA5C-3088-EB58-613C-3C0149A3BF8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370729" y="1402323"/>
            <a:ext cx="1643002" cy="1676338"/>
          </a:xfrm>
          <a:prstGeom prst="rect">
            <a:avLst/>
          </a:prstGeom>
        </p:spPr>
      </p:pic>
    </p:spTree>
    <p:extLst>
      <p:ext uri="{BB962C8B-B14F-4D97-AF65-F5344CB8AC3E}">
        <p14:creationId xmlns:p14="http://schemas.microsoft.com/office/powerpoint/2010/main" val="3394837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re 6">
            <a:extLst>
              <a:ext uri="{FF2B5EF4-FFF2-40B4-BE49-F238E27FC236}">
                <a16:creationId xmlns:a16="http://schemas.microsoft.com/office/drawing/2014/main" id="{B8F6209F-874E-43BB-89FA-8FE31F7E0AB4}"/>
              </a:ext>
            </a:extLst>
          </p:cNvPr>
          <p:cNvSpPr txBox="1">
            <a:spLocks/>
          </p:cNvSpPr>
          <p:nvPr/>
        </p:nvSpPr>
        <p:spPr>
          <a:xfrm>
            <a:off x="7119596" y="318068"/>
            <a:ext cx="5884696" cy="160852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a:solidFill>
                  <a:srgbClr val="EB8672"/>
                </a:solidFill>
                <a:latin typeface="Calibri "/>
              </a:rPr>
              <a:t>NOS OFFRES DEDIEES</a:t>
            </a:r>
            <a:endParaRPr lang="fr-FR" sz="2400" b="1">
              <a:latin typeface="Calibri "/>
            </a:endParaRPr>
          </a:p>
        </p:txBody>
      </p:sp>
      <p:pic>
        <p:nvPicPr>
          <p:cNvPr id="3" name="Image 2">
            <a:extLst>
              <a:ext uri="{FF2B5EF4-FFF2-40B4-BE49-F238E27FC236}">
                <a16:creationId xmlns:a16="http://schemas.microsoft.com/office/drawing/2014/main" id="{6C8FA2F7-3F74-429D-8523-0D86DD8EB5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194" y="2384574"/>
            <a:ext cx="7104948" cy="2838379"/>
          </a:xfrm>
          <a:prstGeom prst="rect">
            <a:avLst/>
          </a:prstGeom>
        </p:spPr>
      </p:pic>
      <p:pic>
        <p:nvPicPr>
          <p:cNvPr id="5" name="Image 4">
            <a:extLst>
              <a:ext uri="{FF2B5EF4-FFF2-40B4-BE49-F238E27FC236}">
                <a16:creationId xmlns:a16="http://schemas.microsoft.com/office/drawing/2014/main" id="{FBC785DF-9D4B-44AB-AE67-9FC49A955E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49591" y="2384574"/>
            <a:ext cx="4621215" cy="2770340"/>
          </a:xfrm>
          <a:prstGeom prst="rect">
            <a:avLst/>
          </a:prstGeom>
        </p:spPr>
      </p:pic>
      <p:sp>
        <p:nvSpPr>
          <p:cNvPr id="6" name="Rectangle 5">
            <a:extLst>
              <a:ext uri="{FF2B5EF4-FFF2-40B4-BE49-F238E27FC236}">
                <a16:creationId xmlns:a16="http://schemas.microsoft.com/office/drawing/2014/main" id="{E29681FA-3AA2-4482-877A-8EB2D6F841AA}"/>
              </a:ext>
            </a:extLst>
          </p:cNvPr>
          <p:cNvSpPr/>
          <p:nvPr/>
        </p:nvSpPr>
        <p:spPr>
          <a:xfrm>
            <a:off x="298757" y="4499113"/>
            <a:ext cx="1224662" cy="437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6CE980ED-9C26-4153-84DE-8C7DEDDDBF55}"/>
              </a:ext>
            </a:extLst>
          </p:cNvPr>
          <p:cNvSpPr/>
          <p:nvPr/>
        </p:nvSpPr>
        <p:spPr>
          <a:xfrm>
            <a:off x="9902018" y="4492487"/>
            <a:ext cx="1073426" cy="437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C252CBDF-603C-4B34-9D2B-BC47A9FEF3F4}"/>
              </a:ext>
            </a:extLst>
          </p:cNvPr>
          <p:cNvSpPr/>
          <p:nvPr/>
        </p:nvSpPr>
        <p:spPr>
          <a:xfrm>
            <a:off x="7504064" y="4499113"/>
            <a:ext cx="1111631" cy="437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a:extLst>
              <a:ext uri="{FF2B5EF4-FFF2-40B4-BE49-F238E27FC236}">
                <a16:creationId xmlns:a16="http://schemas.microsoft.com/office/drawing/2014/main" id="{0C20DC89-92FB-4477-B2C4-AAB51BD8B8AB}"/>
              </a:ext>
            </a:extLst>
          </p:cNvPr>
          <p:cNvSpPr/>
          <p:nvPr/>
        </p:nvSpPr>
        <p:spPr>
          <a:xfrm>
            <a:off x="5089236" y="4492487"/>
            <a:ext cx="1224662" cy="437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a:extLst>
              <a:ext uri="{FF2B5EF4-FFF2-40B4-BE49-F238E27FC236}">
                <a16:creationId xmlns:a16="http://schemas.microsoft.com/office/drawing/2014/main" id="{13AB9064-4ADF-4879-AC19-5D1777D674E3}"/>
              </a:ext>
            </a:extLst>
          </p:cNvPr>
          <p:cNvSpPr/>
          <p:nvPr/>
        </p:nvSpPr>
        <p:spPr>
          <a:xfrm>
            <a:off x="2825644" y="4492487"/>
            <a:ext cx="1073426" cy="437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9749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re 6">
            <a:extLst>
              <a:ext uri="{FF2B5EF4-FFF2-40B4-BE49-F238E27FC236}">
                <a16:creationId xmlns:a16="http://schemas.microsoft.com/office/drawing/2014/main" id="{B8F6209F-874E-43BB-89FA-8FE31F7E0AB4}"/>
              </a:ext>
            </a:extLst>
          </p:cNvPr>
          <p:cNvSpPr txBox="1">
            <a:spLocks/>
          </p:cNvSpPr>
          <p:nvPr/>
        </p:nvSpPr>
        <p:spPr>
          <a:xfrm>
            <a:off x="6390098" y="244613"/>
            <a:ext cx="6747895" cy="160852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a:solidFill>
                  <a:srgbClr val="EB8672"/>
                </a:solidFill>
                <a:latin typeface="Calibri "/>
              </a:rPr>
              <a:t>PARTENAIRES NON EXHAUSTIFS </a:t>
            </a:r>
          </a:p>
          <a:p>
            <a:pPr algn="ctr"/>
            <a:r>
              <a:rPr lang="fr-FR" sz="2400" b="1">
                <a:solidFill>
                  <a:srgbClr val="EB8672"/>
                </a:solidFill>
                <a:latin typeface="Calibri "/>
              </a:rPr>
              <a:t>ET REMUNERATION</a:t>
            </a:r>
            <a:endParaRPr lang="fr-FR" sz="2400" b="1">
              <a:latin typeface="Calibri "/>
            </a:endParaRPr>
          </a:p>
        </p:txBody>
      </p:sp>
      <p:sp>
        <p:nvSpPr>
          <p:cNvPr id="18" name="Titre 6">
            <a:extLst>
              <a:ext uri="{FF2B5EF4-FFF2-40B4-BE49-F238E27FC236}">
                <a16:creationId xmlns:a16="http://schemas.microsoft.com/office/drawing/2014/main" id="{81B0F2A2-46C4-9EA5-0F69-692B995646E7}"/>
              </a:ext>
            </a:extLst>
          </p:cNvPr>
          <p:cNvSpPr txBox="1">
            <a:spLocks/>
          </p:cNvSpPr>
          <p:nvPr/>
        </p:nvSpPr>
        <p:spPr>
          <a:xfrm>
            <a:off x="189186" y="1214074"/>
            <a:ext cx="11872187" cy="5399313"/>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2800" b="1" kern="1200">
                <a:solidFill>
                  <a:srgbClr val="EB8672"/>
                </a:solidFill>
                <a:latin typeface="Arial" panose="020B0604020202020204" pitchFamily="34" charset="0"/>
                <a:ea typeface="+mj-ea"/>
                <a:cs typeface="Arial" panose="020B0604020202020204" pitchFamily="34" charset="0"/>
              </a:defRPr>
            </a:lvl1pPr>
          </a:lstStyle>
          <a:p>
            <a:pPr marL="7620" algn="l">
              <a:lnSpc>
                <a:spcPct val="120000"/>
              </a:lnSpc>
              <a:spcBef>
                <a:spcPts val="0"/>
              </a:spcBef>
            </a:pPr>
            <a:r>
              <a:rPr lang="fr-FR" sz="1400" dirty="0">
                <a:solidFill>
                  <a:srgbClr val="002A3A"/>
                </a:solidFill>
                <a:effectLst/>
                <a:latin typeface="+mn-lt"/>
                <a:ea typeface="Arial" panose="020B0604020202020204" pitchFamily="34" charset="0"/>
                <a:cs typeface="Arial"/>
              </a:rPr>
              <a:t>Les Principaux partenaires (Compagnies, établissements de crédit, entreprises d’assurance, autres fournisseurs) de ALIQUIS CONSEIL sont :</a:t>
            </a:r>
          </a:p>
          <a:p>
            <a:pPr marL="7620" algn="l">
              <a:lnSpc>
                <a:spcPct val="120000"/>
              </a:lnSpc>
              <a:spcBef>
                <a:spcPts val="0"/>
              </a:spcBef>
            </a:pPr>
            <a:endParaRPr lang="fr-FR" sz="1400" dirty="0">
              <a:effectLst/>
              <a:latin typeface="+mn-lt"/>
              <a:ea typeface="Arial" panose="020B0604020202020204" pitchFamily="34" charset="0"/>
            </a:endParaRPr>
          </a:p>
          <a:p>
            <a:pPr marL="342900" marR="226695" lvl="0" indent="-342900" algn="just">
              <a:lnSpc>
                <a:spcPct val="120000"/>
              </a:lnSpc>
              <a:spcBef>
                <a:spcPts val="0"/>
              </a:spcBef>
              <a:buFont typeface="Symbol" panose="05050102010706020507" pitchFamily="18" charset="2"/>
              <a:buChar char=""/>
              <a:tabLst>
                <a:tab pos="270510" algn="l"/>
              </a:tabLst>
            </a:pPr>
            <a:r>
              <a:rPr lang="fr-FR" sz="1400" dirty="0">
                <a:solidFill>
                  <a:srgbClr val="002A3A"/>
                </a:solidFill>
                <a:effectLst/>
                <a:latin typeface="+mn-lt"/>
                <a:ea typeface="Arial" panose="020B0604020202020204" pitchFamily="34" charset="0"/>
                <a:cs typeface="Arial"/>
              </a:rPr>
              <a:t>Convention de courtage avec les compagnies d’assurance</a:t>
            </a:r>
            <a:r>
              <a:rPr lang="fr-FR" sz="1400" spc="-30" dirty="0">
                <a:solidFill>
                  <a:srgbClr val="002A3A"/>
                </a:solidFill>
                <a:effectLst/>
                <a:latin typeface="+mn-lt"/>
                <a:ea typeface="Arial" panose="020B0604020202020204" pitchFamily="34" charset="0"/>
                <a:cs typeface="Arial"/>
              </a:rPr>
              <a:t> </a:t>
            </a:r>
            <a:r>
              <a:rPr lang="fr-FR" sz="1400" b="0" dirty="0">
                <a:solidFill>
                  <a:srgbClr val="002A3A"/>
                </a:solidFill>
                <a:effectLst/>
                <a:latin typeface="+mn-lt"/>
                <a:ea typeface="Arial" panose="020B0604020202020204" pitchFamily="34" charset="0"/>
                <a:cs typeface="Arial"/>
              </a:rPr>
              <a:t>: Apicil, MMA, SwissLife, AXA Thema, NORTIA (Courtier grossiste), Allianz, GENERALI, CARDIF, …</a:t>
            </a:r>
            <a:endParaRPr lang="fr-FR" sz="1400" b="0" dirty="0">
              <a:effectLst/>
              <a:latin typeface="+mn-lt"/>
              <a:ea typeface="Arial" panose="020B0604020202020204" pitchFamily="34" charset="0"/>
              <a:cs typeface="Arial"/>
            </a:endParaRPr>
          </a:p>
          <a:p>
            <a:pPr marL="342900" marR="226695" lvl="0" indent="-342900" algn="just">
              <a:lnSpc>
                <a:spcPct val="120000"/>
              </a:lnSpc>
              <a:spcBef>
                <a:spcPts val="0"/>
              </a:spcBef>
              <a:buFont typeface="Symbol" panose="05050102010706020507" pitchFamily="18" charset="2"/>
              <a:buChar char=""/>
              <a:tabLst>
                <a:tab pos="270510" algn="l"/>
              </a:tabLst>
            </a:pPr>
            <a:r>
              <a:rPr lang="fr-FR" sz="1400" dirty="0">
                <a:solidFill>
                  <a:srgbClr val="002A3A"/>
                </a:solidFill>
                <a:effectLst/>
                <a:latin typeface="+mn-lt"/>
                <a:ea typeface="Arial" panose="020B0604020202020204" pitchFamily="34" charset="0"/>
                <a:cs typeface="Arial"/>
              </a:rPr>
              <a:t>Convention de distribution avec les plateformes </a:t>
            </a:r>
            <a:r>
              <a:rPr lang="fr-FR" sz="1400" b="0" dirty="0">
                <a:solidFill>
                  <a:srgbClr val="002A3A"/>
                </a:solidFill>
                <a:effectLst/>
                <a:latin typeface="+mn-lt"/>
                <a:ea typeface="Arial" panose="020B0604020202020204" pitchFamily="34" charset="0"/>
                <a:cs typeface="Arial"/>
              </a:rPr>
              <a:t>: </a:t>
            </a:r>
            <a:r>
              <a:rPr lang="fr-FR" sz="1400" b="0" dirty="0" err="1">
                <a:solidFill>
                  <a:srgbClr val="002A3A"/>
                </a:solidFill>
                <a:effectLst/>
                <a:latin typeface="+mn-lt"/>
                <a:ea typeface="Arial" panose="020B0604020202020204" pitchFamily="34" charset="0"/>
                <a:cs typeface="Arial"/>
              </a:rPr>
              <a:t>Alpheys</a:t>
            </a:r>
            <a:r>
              <a:rPr lang="fr-FR" sz="1400" b="0" dirty="0">
                <a:solidFill>
                  <a:srgbClr val="002A3A"/>
                </a:solidFill>
                <a:effectLst/>
                <a:latin typeface="+mn-lt"/>
                <a:ea typeface="Arial" panose="020B0604020202020204" pitchFamily="34" charset="0"/>
                <a:cs typeface="Arial"/>
              </a:rPr>
              <a:t> Partenaires (Grossiste), </a:t>
            </a:r>
            <a:r>
              <a:rPr lang="fr-FR" sz="1400" b="0" dirty="0" err="1">
                <a:solidFill>
                  <a:srgbClr val="002A3A"/>
                </a:solidFill>
                <a:effectLst/>
                <a:latin typeface="+mn-lt"/>
                <a:ea typeface="Arial" panose="020B0604020202020204" pitchFamily="34" charset="0"/>
                <a:cs typeface="Arial"/>
              </a:rPr>
              <a:t>Nortia</a:t>
            </a:r>
            <a:r>
              <a:rPr lang="fr-FR" sz="1400" b="0" dirty="0">
                <a:solidFill>
                  <a:srgbClr val="002A3A"/>
                </a:solidFill>
                <a:effectLst/>
                <a:latin typeface="+mn-lt"/>
                <a:ea typeface="Arial" panose="020B0604020202020204" pitchFamily="34" charset="0"/>
                <a:cs typeface="Arial"/>
              </a:rPr>
              <a:t>, </a:t>
            </a:r>
            <a:r>
              <a:rPr lang="fr-FR" sz="1400" b="0" dirty="0" err="1">
                <a:solidFill>
                  <a:srgbClr val="002A3A"/>
                </a:solidFill>
                <a:effectLst/>
                <a:latin typeface="+mn-lt"/>
                <a:ea typeface="Arial" panose="020B0604020202020204" pitchFamily="34" charset="0"/>
                <a:cs typeface="Arial"/>
              </a:rPr>
              <a:t>Private</a:t>
            </a:r>
            <a:r>
              <a:rPr lang="fr-FR" sz="1400" b="0" dirty="0">
                <a:solidFill>
                  <a:srgbClr val="002A3A"/>
                </a:solidFill>
                <a:effectLst/>
                <a:latin typeface="+mn-lt"/>
                <a:ea typeface="Arial" panose="020B0604020202020204" pitchFamily="34" charset="0"/>
                <a:cs typeface="Arial"/>
              </a:rPr>
              <a:t> Corner, </a:t>
            </a:r>
            <a:r>
              <a:rPr lang="fr-FR" sz="1400" b="0" dirty="0" err="1">
                <a:solidFill>
                  <a:srgbClr val="002A3A"/>
                </a:solidFill>
                <a:effectLst/>
                <a:latin typeface="+mn-lt"/>
                <a:ea typeface="Arial" panose="020B0604020202020204" pitchFamily="34" charset="0"/>
                <a:cs typeface="Arial"/>
              </a:rPr>
              <a:t>Wenimmo</a:t>
            </a:r>
            <a:endParaRPr lang="fr-FR" sz="1400" b="0" dirty="0">
              <a:solidFill>
                <a:srgbClr val="002A3A"/>
              </a:solidFill>
              <a:effectLst/>
              <a:latin typeface="+mn-lt"/>
              <a:ea typeface="Arial" panose="020B0604020202020204" pitchFamily="34" charset="0"/>
              <a:cs typeface="Arial"/>
            </a:endParaRPr>
          </a:p>
          <a:p>
            <a:pPr marL="342900" marR="226695" lvl="0" indent="-342900" algn="just">
              <a:lnSpc>
                <a:spcPct val="120000"/>
              </a:lnSpc>
              <a:spcBef>
                <a:spcPts val="0"/>
              </a:spcBef>
              <a:buFont typeface="Symbol" panose="05050102010706020507" pitchFamily="18" charset="2"/>
              <a:buChar char=""/>
              <a:tabLst>
                <a:tab pos="270510" algn="l"/>
              </a:tabLst>
            </a:pPr>
            <a:r>
              <a:rPr lang="fr-FR" sz="1400" dirty="0">
                <a:solidFill>
                  <a:srgbClr val="002A3A"/>
                </a:solidFill>
                <a:latin typeface="+mn-lt"/>
                <a:ea typeface="Arial" panose="020B0604020202020204" pitchFamily="34" charset="0"/>
                <a:cs typeface="Arial"/>
              </a:rPr>
              <a:t>Convention de distribution avec les sociétés de gestion </a:t>
            </a:r>
            <a:r>
              <a:rPr lang="fr-FR" sz="1400" b="0" dirty="0">
                <a:solidFill>
                  <a:srgbClr val="002A3A"/>
                </a:solidFill>
                <a:latin typeface="+mn-lt"/>
                <a:ea typeface="Arial" panose="020B0604020202020204" pitchFamily="34" charset="0"/>
                <a:cs typeface="Arial"/>
              </a:rPr>
              <a:t>: AMDG, APICAP, Financière </a:t>
            </a:r>
            <a:r>
              <a:rPr lang="fr-FR" sz="1400" b="0" dirty="0" err="1">
                <a:solidFill>
                  <a:srgbClr val="002A3A"/>
                </a:solidFill>
                <a:latin typeface="+mn-lt"/>
                <a:ea typeface="Arial" panose="020B0604020202020204" pitchFamily="34" charset="0"/>
                <a:cs typeface="Arial"/>
              </a:rPr>
              <a:t>Arbevel</a:t>
            </a:r>
            <a:r>
              <a:rPr lang="fr-FR" sz="1400" b="0" dirty="0">
                <a:solidFill>
                  <a:srgbClr val="002A3A"/>
                </a:solidFill>
                <a:latin typeface="+mn-lt"/>
                <a:ea typeface="Arial" panose="020B0604020202020204" pitchFamily="34" charset="0"/>
                <a:cs typeface="Arial"/>
              </a:rPr>
              <a:t>, DNCA</a:t>
            </a:r>
            <a:endParaRPr lang="fr-FR" sz="1400" b="0" dirty="0">
              <a:effectLst/>
              <a:latin typeface="+mn-lt"/>
              <a:ea typeface="Arial" panose="020B0604020202020204" pitchFamily="34" charset="0"/>
              <a:cs typeface="Arial"/>
            </a:endParaRPr>
          </a:p>
          <a:p>
            <a:pPr marL="342900" marR="226695" lvl="0" indent="-342900" algn="just">
              <a:lnSpc>
                <a:spcPct val="120000"/>
              </a:lnSpc>
              <a:spcBef>
                <a:spcPts val="0"/>
              </a:spcBef>
              <a:buFont typeface="Symbol" panose="05050102010706020507" pitchFamily="18" charset="2"/>
              <a:buChar char=""/>
              <a:tabLst>
                <a:tab pos="270510" algn="l"/>
              </a:tabLst>
            </a:pPr>
            <a:r>
              <a:rPr lang="fr-FR" sz="1400" dirty="0">
                <a:solidFill>
                  <a:srgbClr val="002A3A"/>
                </a:solidFill>
                <a:effectLst/>
                <a:latin typeface="+mn-lt"/>
                <a:ea typeface="Arial" panose="020B0604020202020204" pitchFamily="34" charset="0"/>
                <a:cs typeface="Arial"/>
              </a:rPr>
              <a:t>Convention de partenariat (RTO) </a:t>
            </a:r>
            <a:r>
              <a:rPr lang="fr-FR" sz="1400" b="0" dirty="0">
                <a:solidFill>
                  <a:srgbClr val="002A3A"/>
                </a:solidFill>
                <a:effectLst/>
                <a:latin typeface="+mn-lt"/>
                <a:ea typeface="Arial" panose="020B0604020202020204" pitchFamily="34" charset="0"/>
                <a:cs typeface="Arial"/>
              </a:rPr>
              <a:t>: </a:t>
            </a:r>
            <a:r>
              <a:rPr lang="fr-FR" sz="1400" b="0" dirty="0" err="1">
                <a:solidFill>
                  <a:srgbClr val="002A3A"/>
                </a:solidFill>
                <a:effectLst/>
                <a:latin typeface="+mn-lt"/>
                <a:ea typeface="Arial" panose="020B0604020202020204" pitchFamily="34" charset="0"/>
                <a:cs typeface="Arial"/>
              </a:rPr>
              <a:t>Alpheys</a:t>
            </a:r>
            <a:r>
              <a:rPr lang="fr-FR" sz="1400" b="0" dirty="0">
                <a:solidFill>
                  <a:srgbClr val="002A3A"/>
                </a:solidFill>
                <a:effectLst/>
                <a:latin typeface="+mn-lt"/>
                <a:ea typeface="Arial" panose="020B0604020202020204" pitchFamily="34" charset="0"/>
                <a:cs typeface="Arial"/>
              </a:rPr>
              <a:t> Invest - </a:t>
            </a:r>
            <a:r>
              <a:rPr lang="fr-FR" sz="1400" b="0" dirty="0" err="1">
                <a:solidFill>
                  <a:srgbClr val="002A3A"/>
                </a:solidFill>
                <a:effectLst/>
                <a:latin typeface="+mn-lt"/>
                <a:ea typeface="Arial" panose="020B0604020202020204" pitchFamily="34" charset="0"/>
                <a:cs typeface="Arial"/>
              </a:rPr>
              <a:t>Nortia</a:t>
            </a:r>
            <a:r>
              <a:rPr lang="fr-FR" sz="1400" b="0" dirty="0">
                <a:solidFill>
                  <a:srgbClr val="002A3A"/>
                </a:solidFill>
                <a:effectLst/>
                <a:latin typeface="+mn-lt"/>
                <a:ea typeface="Arial" panose="020B0604020202020204" pitchFamily="34" charset="0"/>
                <a:cs typeface="Arial"/>
              </a:rPr>
              <a:t> - Gresham Banque</a:t>
            </a:r>
            <a:endParaRPr lang="fr-FR" sz="1400" b="0" dirty="0">
              <a:effectLst/>
              <a:latin typeface="+mn-lt"/>
              <a:ea typeface="Arial" panose="020B0604020202020204" pitchFamily="34" charset="0"/>
              <a:cs typeface="Arial"/>
            </a:endParaRPr>
          </a:p>
          <a:p>
            <a:pPr marL="41910" marR="226695" algn="r">
              <a:lnSpc>
                <a:spcPct val="120000"/>
              </a:lnSpc>
              <a:spcBef>
                <a:spcPts val="0"/>
              </a:spcBef>
              <a:tabLst>
                <a:tab pos="270510" algn="l"/>
              </a:tabLst>
            </a:pPr>
            <a:endParaRPr lang="fr-FR" sz="1400" b="0" dirty="0">
              <a:effectLst/>
              <a:latin typeface="+mn-lt"/>
              <a:ea typeface="Arial" panose="020B0604020202020204" pitchFamily="34" charset="0"/>
            </a:endParaRPr>
          </a:p>
          <a:p>
            <a:pPr algn="just">
              <a:lnSpc>
                <a:spcPct val="120000"/>
              </a:lnSpc>
              <a:spcBef>
                <a:spcPts val="0"/>
              </a:spcBef>
              <a:tabLst>
                <a:tab pos="5749290" algn="r"/>
              </a:tabLst>
            </a:pPr>
            <a:r>
              <a:rPr lang="fr-FR" sz="1400" b="0" dirty="0">
                <a:solidFill>
                  <a:srgbClr val="002A3A"/>
                </a:solidFill>
                <a:effectLst/>
                <a:latin typeface="+mn-lt"/>
                <a:ea typeface="Times New Roman" panose="02020603050405020304" pitchFamily="18" charset="0"/>
                <a:cs typeface="Times New Roman"/>
              </a:rPr>
              <a:t>Cette liste est non exhaustive et évolutive. ALIQUIS CONSEIL tient à votre disposition sur simple demande le nom des autres partenaires, avec lesquels il a signé un accord.</a:t>
            </a:r>
          </a:p>
          <a:p>
            <a:pPr algn="just">
              <a:lnSpc>
                <a:spcPct val="120000"/>
              </a:lnSpc>
              <a:spcBef>
                <a:spcPts val="0"/>
              </a:spcBef>
              <a:tabLst>
                <a:tab pos="5749290" algn="r"/>
              </a:tabLst>
            </a:pPr>
            <a:endParaRPr lang="fr-FR" sz="1400" b="0" dirty="0">
              <a:solidFill>
                <a:srgbClr val="002A3A"/>
              </a:solidFill>
              <a:latin typeface="+mn-lt"/>
              <a:ea typeface="Times New Roman" panose="02020603050405020304" pitchFamily="18" charset="0"/>
              <a:cs typeface="Times New Roman"/>
            </a:endParaRPr>
          </a:p>
          <a:p>
            <a:pPr algn="just">
              <a:lnSpc>
                <a:spcPct val="115000"/>
              </a:lnSpc>
              <a:spcAft>
                <a:spcPts val="800"/>
              </a:spcAft>
              <a:buNone/>
            </a:pPr>
            <a:r>
              <a:rPr lang="fr-FR" sz="1400" dirty="0">
                <a:solidFill>
                  <a:srgbClr val="002A3A"/>
                </a:solidFill>
                <a:latin typeface="+mn-lt"/>
                <a:cs typeface="Arial"/>
              </a:rPr>
              <a:t>Établissements promoteurs de produits avec lesquels il existe un lien capitalistique significatif : </a:t>
            </a:r>
            <a:r>
              <a:rPr lang="fr-FR" sz="1400" b="0" dirty="0">
                <a:solidFill>
                  <a:srgbClr val="002A3A"/>
                </a:solidFill>
                <a:latin typeface="+mn-lt"/>
                <a:cs typeface="Times New Roman"/>
              </a:rPr>
              <a:t>ETERNAM (société-sœur), BRIDGEPOINT (</a:t>
            </a:r>
            <a:r>
              <a:rPr lang="fr-FR" sz="1400" b="0" dirty="0" err="1">
                <a:solidFill>
                  <a:srgbClr val="002A3A"/>
                </a:solidFill>
                <a:latin typeface="+mn-lt"/>
                <a:cs typeface="Times New Roman"/>
              </a:rPr>
              <a:t>Bridgepoint</a:t>
            </a:r>
            <a:r>
              <a:rPr lang="fr-FR" sz="1400" b="0" dirty="0">
                <a:solidFill>
                  <a:srgbClr val="002A3A"/>
                </a:solidFill>
                <a:latin typeface="+mn-lt"/>
                <a:cs typeface="Times New Roman"/>
              </a:rPr>
              <a:t> Développement Capital – actionnaire du groupe CYRUS), ALTIXIA REIM (société-sœur), AMPLEGEST (société-sœur), CYRUS HEREZ (société-mère), CYRUS GROUPE (Holding du groupe Cyrus).</a:t>
            </a:r>
          </a:p>
          <a:p>
            <a:pPr algn="just">
              <a:lnSpc>
                <a:spcPct val="120000"/>
              </a:lnSpc>
              <a:spcBef>
                <a:spcPts val="0"/>
              </a:spcBef>
            </a:pPr>
            <a:endParaRPr lang="fr-FR" sz="1400" b="0" dirty="0">
              <a:solidFill>
                <a:srgbClr val="002A3A"/>
              </a:solidFill>
              <a:effectLst/>
              <a:latin typeface="+mn-lt"/>
              <a:ea typeface="Arial" panose="020B0604020202020204" pitchFamily="34" charset="0"/>
            </a:endParaRPr>
          </a:p>
          <a:p>
            <a:pPr algn="just">
              <a:lnSpc>
                <a:spcPct val="120000"/>
              </a:lnSpc>
              <a:spcBef>
                <a:spcPts val="0"/>
              </a:spcBef>
            </a:pPr>
            <a:r>
              <a:rPr lang="fr-FR" sz="1400" dirty="0">
                <a:solidFill>
                  <a:srgbClr val="002A3A"/>
                </a:solidFill>
                <a:effectLst/>
                <a:latin typeface="+mn-lt"/>
                <a:ea typeface="Arial" panose="020B0604020202020204" pitchFamily="34" charset="0"/>
                <a:cs typeface="Arial"/>
              </a:rPr>
              <a:t>ALIQUIS CONSEIL délivre un conseil non indépendant au sens de MIF2 et peut percevoir, pour tout acte d’intermédiation, des frais d’entrée, de souscription, déduction faite de la part acquise à la société qui l’autorise à distribuer le produit, auxquels s’ajoute le cas échéant une fraction des frais de gestion pouvant aller jusqu’à 80 % de ceux-ci.</a:t>
            </a:r>
          </a:p>
          <a:p>
            <a:pPr algn="just">
              <a:lnSpc>
                <a:spcPct val="120000"/>
              </a:lnSpc>
              <a:spcBef>
                <a:spcPts val="0"/>
              </a:spcBef>
            </a:pPr>
            <a:endParaRPr lang="fr-FR" sz="1400" b="0" dirty="0">
              <a:effectLst/>
              <a:latin typeface="+mn-lt"/>
              <a:ea typeface="Arial" panose="020B0604020202020204" pitchFamily="34" charset="0"/>
            </a:endParaRPr>
          </a:p>
          <a:p>
            <a:pPr algn="just">
              <a:lnSpc>
                <a:spcPct val="120000"/>
              </a:lnSpc>
              <a:spcBef>
                <a:spcPts val="0"/>
              </a:spcBef>
            </a:pPr>
            <a:r>
              <a:rPr lang="fr-FR" sz="1400" b="0" dirty="0">
                <a:solidFill>
                  <a:srgbClr val="002A3A"/>
                </a:solidFill>
                <a:effectLst/>
                <a:latin typeface="+mn-lt"/>
                <a:ea typeface="Arial" panose="020B0604020202020204" pitchFamily="34" charset="0"/>
                <a:cs typeface="Arial"/>
              </a:rPr>
              <a:t>Certaines prestations de conseil et d’ingénierie patrimoniale donnent lieu à facturation d’honoraires mentionnés dans le cadre d’une lettre de mission ou un mandat de recherche définissant le champ d’intervention de ALIQUIS CONSEIL (facturation sur la base d’un taux horaire entre 150 euros HT et 500 euros HT).</a:t>
            </a:r>
          </a:p>
          <a:p>
            <a:pPr algn="just">
              <a:lnSpc>
                <a:spcPct val="120000"/>
              </a:lnSpc>
              <a:spcBef>
                <a:spcPts val="0"/>
              </a:spcBef>
            </a:pPr>
            <a:endParaRPr lang="fr-FR" sz="1400" b="0" dirty="0">
              <a:effectLst/>
              <a:latin typeface="+mn-lt"/>
              <a:ea typeface="Arial" panose="020B0604020202020204" pitchFamily="34" charset="0"/>
            </a:endParaRPr>
          </a:p>
          <a:p>
            <a:pPr algn="just">
              <a:lnSpc>
                <a:spcPct val="120000"/>
              </a:lnSpc>
              <a:spcBef>
                <a:spcPts val="0"/>
              </a:spcBef>
            </a:pPr>
            <a:r>
              <a:rPr lang="fr-FR" sz="1400" b="0" dirty="0">
                <a:solidFill>
                  <a:srgbClr val="002A3A"/>
                </a:solidFill>
                <a:effectLst/>
                <a:latin typeface="+mn-lt"/>
                <a:ea typeface="Arial" panose="020B0604020202020204" pitchFamily="34" charset="0"/>
                <a:cs typeface="Arial"/>
              </a:rPr>
              <a:t>Au titre de l’accompagnement du client, une information plus précise sera fournie sur simple demande.</a:t>
            </a:r>
            <a:endParaRPr lang="fr-FR" sz="1400" b="0" dirty="0">
              <a:effectLst/>
              <a:latin typeface="+mn-lt"/>
              <a:ea typeface="Arial" panose="020B0604020202020204" pitchFamily="34" charset="0"/>
              <a:cs typeface="Arial"/>
            </a:endParaRPr>
          </a:p>
          <a:p>
            <a:pPr algn="just">
              <a:tabLst>
                <a:tab pos="5749290" algn="r"/>
              </a:tabLst>
            </a:pPr>
            <a:br>
              <a:rPr lang="fr-FR" sz="1400" b="0" dirty="0">
                <a:latin typeface="+mn-lt"/>
              </a:rPr>
            </a:br>
            <a:endParaRPr lang="fr-FR" sz="1400" b="0" dirty="0">
              <a:latin typeface="+mn-lt"/>
            </a:endParaRPr>
          </a:p>
        </p:txBody>
      </p:sp>
    </p:spTree>
    <p:extLst>
      <p:ext uri="{BB962C8B-B14F-4D97-AF65-F5344CB8AC3E}">
        <p14:creationId xmlns:p14="http://schemas.microsoft.com/office/powerpoint/2010/main" val="3494620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re 6">
            <a:extLst>
              <a:ext uri="{FF2B5EF4-FFF2-40B4-BE49-F238E27FC236}">
                <a16:creationId xmlns:a16="http://schemas.microsoft.com/office/drawing/2014/main" id="{B8F6209F-874E-43BB-89FA-8FE31F7E0AB4}"/>
              </a:ext>
            </a:extLst>
          </p:cNvPr>
          <p:cNvSpPr txBox="1">
            <a:spLocks/>
          </p:cNvSpPr>
          <p:nvPr/>
        </p:nvSpPr>
        <p:spPr>
          <a:xfrm>
            <a:off x="6564271" y="342585"/>
            <a:ext cx="5627730" cy="34321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a:solidFill>
                  <a:srgbClr val="EB8672"/>
                </a:solidFill>
                <a:latin typeface="Calibri "/>
              </a:rPr>
              <a:t>MENTIONS LEGALES</a:t>
            </a:r>
            <a:endParaRPr lang="fr-FR" sz="2400" b="1">
              <a:latin typeface="Calibri "/>
            </a:endParaRPr>
          </a:p>
        </p:txBody>
      </p:sp>
      <p:sp>
        <p:nvSpPr>
          <p:cNvPr id="5" name="ZoneTexte 4">
            <a:extLst>
              <a:ext uri="{FF2B5EF4-FFF2-40B4-BE49-F238E27FC236}">
                <a16:creationId xmlns:a16="http://schemas.microsoft.com/office/drawing/2014/main" id="{94C1FBAB-8149-104D-6948-D97E3702E5E2}"/>
              </a:ext>
            </a:extLst>
          </p:cNvPr>
          <p:cNvSpPr txBox="1"/>
          <p:nvPr/>
        </p:nvSpPr>
        <p:spPr>
          <a:xfrm>
            <a:off x="397328" y="934482"/>
            <a:ext cx="11397343" cy="5632311"/>
          </a:xfrm>
          <a:prstGeom prst="rect">
            <a:avLst/>
          </a:prstGeom>
          <a:noFill/>
        </p:spPr>
        <p:txBody>
          <a:bodyPr wrap="square" lIns="91440" tIns="45720" rIns="91440" bIns="45720" anchor="t">
            <a:spAutoFit/>
          </a:bodyPr>
          <a:lstStyle/>
          <a:p>
            <a:pPr marR="50800" algn="just"/>
            <a:r>
              <a:rPr lang="fr-FR" sz="1000" b="1" dirty="0">
                <a:solidFill>
                  <a:srgbClr val="002A3A"/>
                </a:solidFill>
                <a:effectLst/>
                <a:ea typeface="Arial" panose="020B0604020202020204" pitchFamily="34" charset="0"/>
              </a:rPr>
              <a:t>RESPONSABILITE CIVILE PROFESSIONNELLE ET GARANTIE FINANCIERE </a:t>
            </a:r>
            <a:endParaRPr lang="fr-FR" sz="1000" dirty="0">
              <a:effectLst/>
              <a:ea typeface="Arial" panose="020B0604020202020204" pitchFamily="34" charset="0"/>
            </a:endParaRPr>
          </a:p>
          <a:p>
            <a:pPr algn="just">
              <a:tabLst>
                <a:tab pos="5749290" algn="r"/>
              </a:tabLst>
            </a:pPr>
            <a:endParaRPr lang="fr-FR" sz="1000" dirty="0">
              <a:effectLst/>
              <a:ea typeface="Times New Roman" panose="02020603050405020304" pitchFamily="18" charset="0"/>
              <a:cs typeface="Times New Roman" panose="02020603050405020304" pitchFamily="18" charset="0"/>
            </a:endParaRPr>
          </a:p>
          <a:p>
            <a:pPr marL="2540" marR="50800" algn="just">
              <a:spcAft>
                <a:spcPts val="0"/>
              </a:spcAft>
            </a:pPr>
            <a:r>
              <a:rPr lang="fr-FR" sz="1000" dirty="0">
                <a:solidFill>
                  <a:srgbClr val="002A3A"/>
                </a:solidFill>
                <a:effectLst/>
                <a:ea typeface="Arial" panose="020B0604020202020204" pitchFamily="34" charset="0"/>
              </a:rPr>
              <a:t>ALIQUIS CONSEIL dispose, conformément à la loi et au code de bonne conduite de </a:t>
            </a:r>
            <a:r>
              <a:rPr lang="fr-FR" sz="1000" b="1" dirty="0">
                <a:solidFill>
                  <a:srgbClr val="002A3A"/>
                </a:solidFill>
                <a:effectLst/>
                <a:ea typeface="Arial" panose="020B0604020202020204" pitchFamily="34" charset="0"/>
              </a:rPr>
              <a:t>l'ANACOFI-CIF, </a:t>
            </a:r>
            <a:r>
              <a:rPr lang="fr-FR" sz="1000" dirty="0">
                <a:solidFill>
                  <a:srgbClr val="002A3A"/>
                </a:solidFill>
                <a:effectLst/>
                <a:ea typeface="Arial" panose="020B0604020202020204" pitchFamily="34" charset="0"/>
              </a:rPr>
              <a:t>d'une couverture en Responsabilité Civile Professionnelle et d'une Garantie Financière suffisantes couvrant ses diverses activités. Ces couvertures sont notamment conformes aux exigences du Code monétaire et financier et du Code des assurances.</a:t>
            </a:r>
            <a:endParaRPr lang="fr-FR" sz="1000" dirty="0">
              <a:effectLst/>
              <a:ea typeface="Arial" panose="020B0604020202020204" pitchFamily="34" charset="0"/>
            </a:endParaRPr>
          </a:p>
          <a:p>
            <a:pPr algn="just">
              <a:tabLst>
                <a:tab pos="5749290" algn="r"/>
              </a:tabLst>
            </a:pPr>
            <a:endParaRPr lang="fr-FR" sz="1000" dirty="0">
              <a:effectLst/>
              <a:ea typeface="Times New Roman" panose="02020603050405020304" pitchFamily="18" charset="0"/>
              <a:cs typeface="Times New Roman" panose="02020603050405020304" pitchFamily="18" charset="0"/>
            </a:endParaRPr>
          </a:p>
          <a:p>
            <a:pPr marL="2540"/>
            <a:r>
              <a:rPr lang="fr-FR" sz="1000" dirty="0">
                <a:solidFill>
                  <a:srgbClr val="002A3A"/>
                </a:solidFill>
                <a:effectLst/>
                <a:ea typeface="Arial" panose="020B0604020202020204" pitchFamily="34" charset="0"/>
              </a:rPr>
              <a:t>Souscrites auprès de :</a:t>
            </a:r>
            <a:endParaRPr lang="fr-FR" sz="1000" dirty="0">
              <a:effectLst/>
              <a:ea typeface="Arial" panose="020B0604020202020204" pitchFamily="34" charset="0"/>
            </a:endParaRPr>
          </a:p>
          <a:p>
            <a:pPr algn="just">
              <a:tabLst>
                <a:tab pos="5749290" algn="r"/>
              </a:tabLst>
            </a:pPr>
            <a:r>
              <a:rPr lang="fr-FR" sz="1000" b="1" dirty="0">
                <a:solidFill>
                  <a:srgbClr val="002A3A"/>
                </a:solidFill>
                <a:effectLst/>
                <a:ea typeface="Arial" panose="020B0604020202020204" pitchFamily="34" charset="0"/>
              </a:rPr>
              <a:t>MMA IARD Assurances Mutuelles</a:t>
            </a:r>
            <a:r>
              <a:rPr lang="fr-FR" sz="1000" dirty="0">
                <a:solidFill>
                  <a:srgbClr val="002A3A"/>
                </a:solidFill>
                <a:effectLst/>
                <a:ea typeface="Arial" panose="020B0604020202020204" pitchFamily="34" charset="0"/>
              </a:rPr>
              <a:t> – 14 boulevard Marie et Alexandre Oyon – 72030 LE MANS Cedex 9</a:t>
            </a:r>
            <a:endParaRPr lang="fr-FR" sz="1000" dirty="0">
              <a:effectLst/>
              <a:ea typeface="Arial" panose="020B0604020202020204" pitchFamily="34" charset="0"/>
            </a:endParaRPr>
          </a:p>
          <a:p>
            <a:pPr marL="7620"/>
            <a:r>
              <a:rPr lang="fr-FR" sz="1000" dirty="0">
                <a:solidFill>
                  <a:srgbClr val="002A3A"/>
                </a:solidFill>
                <a:effectLst/>
                <a:ea typeface="Arial" panose="020B0604020202020204" pitchFamily="34" charset="0"/>
              </a:rPr>
              <a:t>Pour des montants de : 3.000.000 €uros</a:t>
            </a:r>
            <a:endParaRPr lang="fr-FR" sz="1000" dirty="0">
              <a:effectLst/>
              <a:ea typeface="Arial" panose="020B0604020202020204" pitchFamily="34" charset="0"/>
            </a:endParaRPr>
          </a:p>
          <a:p>
            <a:r>
              <a:rPr lang="fr-FR" sz="1000" dirty="0">
                <a:solidFill>
                  <a:srgbClr val="002A3A"/>
                </a:solidFill>
                <a:effectLst/>
                <a:ea typeface="Arial" panose="020B0604020202020204" pitchFamily="34" charset="0"/>
              </a:rPr>
              <a:t>N° de police : 114 240 090</a:t>
            </a:r>
            <a:endParaRPr lang="fr-FR" sz="1000" dirty="0">
              <a:effectLst/>
              <a:ea typeface="Arial" panose="020B0604020202020204" pitchFamily="34" charset="0"/>
            </a:endParaRPr>
          </a:p>
          <a:p>
            <a:pPr marR="48260" algn="just"/>
            <a:endParaRPr lang="fr-FR" sz="1000" dirty="0">
              <a:effectLst/>
              <a:ea typeface="Arial" panose="020B0604020202020204" pitchFamily="34" charset="0"/>
            </a:endParaRPr>
          </a:p>
          <a:p>
            <a:pPr marR="48260" algn="just"/>
            <a:r>
              <a:rPr lang="fr-FR" sz="1000" dirty="0">
                <a:solidFill>
                  <a:srgbClr val="002A3A"/>
                </a:solidFill>
                <a:effectLst/>
                <a:ea typeface="Arial" panose="020B0604020202020204" pitchFamily="34" charset="0"/>
              </a:rPr>
              <a:t>ALIQUIS CONSEIL s'est engagée à respecter intégralement le code de bonne conduite de l'ANACOFI-CIF disponible au siège de l'association ou sur </a:t>
            </a:r>
            <a:r>
              <a:rPr lang="fr-FR" sz="1000" dirty="0">
                <a:solidFill>
                  <a:srgbClr val="EB8672"/>
                </a:solidFill>
                <a:effectLst/>
                <a:ea typeface="Arial" panose="020B0604020202020204" pitchFamily="34" charset="0"/>
                <a:hlinkClick r:id="rId3">
                  <a:extLst>
                    <a:ext uri="{A12FA001-AC4F-418D-AE19-62706E023703}">
                      <ahyp:hlinkClr xmlns:ahyp="http://schemas.microsoft.com/office/drawing/2018/hyperlinkcolor" val="tx"/>
                    </a:ext>
                  </a:extLst>
                </a:hlinkClick>
              </a:rPr>
              <a:t>www.anacofi.asso.fr</a:t>
            </a:r>
            <a:endParaRPr lang="fr-FR" sz="1000" dirty="0">
              <a:solidFill>
                <a:srgbClr val="EB8672"/>
              </a:solidFill>
              <a:effectLst/>
              <a:ea typeface="Arial" panose="020B0604020202020204" pitchFamily="34" charset="0"/>
            </a:endParaRPr>
          </a:p>
          <a:p>
            <a:pPr marL="2540"/>
            <a:endParaRPr lang="fr-FR" sz="1000" dirty="0">
              <a:effectLst/>
              <a:ea typeface="Arial" panose="020B0604020202020204" pitchFamily="34" charset="0"/>
            </a:endParaRPr>
          </a:p>
          <a:p>
            <a:pPr marL="2540"/>
            <a:r>
              <a:rPr lang="fr-FR" sz="1000" b="1" dirty="0">
                <a:solidFill>
                  <a:srgbClr val="002A3A"/>
                </a:solidFill>
                <a:effectLst/>
                <a:ea typeface="Arial" panose="020B0604020202020204" pitchFamily="34" charset="0"/>
              </a:rPr>
              <a:t>DANS LE CADRE DU REGLEMENT GENERAL DE LA PROTECTION DES DONNEES</a:t>
            </a:r>
            <a:endParaRPr lang="fr-FR" sz="1000" dirty="0">
              <a:effectLst/>
              <a:ea typeface="Arial" panose="020B0604020202020204" pitchFamily="34" charset="0"/>
            </a:endParaRPr>
          </a:p>
          <a:p>
            <a:pPr algn="just">
              <a:tabLst>
                <a:tab pos="5749290" algn="r"/>
              </a:tabLst>
            </a:pP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La société ALIQUIS CONSEIL (ou ses filiales) est amenée à recueillir et à traiter les données personnelles du client en qualité de responsable du traitement.</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b="1" dirty="0">
                <a:solidFill>
                  <a:srgbClr val="002A3A"/>
                </a:solidFill>
                <a:effectLst/>
                <a:ea typeface="Times New Roman" panose="02020603050405020304" pitchFamily="18" charset="0"/>
                <a:cs typeface="Times New Roman" panose="02020603050405020304" pitchFamily="18" charset="0"/>
              </a:rPr>
              <a:t>Bases juridiques et finalités des traitements :</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Ces données sont utilisées afin de permettre à la société :</a:t>
            </a:r>
            <a:endParaRPr lang="fr-FR" sz="1000" dirty="0">
              <a:effectLst/>
              <a:ea typeface="Times New Roman" panose="02020603050405020304" pitchFamily="18" charset="0"/>
              <a:cs typeface="Times New Roman" panose="02020603050405020304" pitchFamily="18" charset="0"/>
            </a:endParaRPr>
          </a:p>
          <a:p>
            <a:pPr marL="342900" lvl="0" indent="-342900" algn="just">
              <a:buFont typeface="Wingdings" panose="05000000000000000000" pitchFamily="2" charset="2"/>
              <a:buChar char=""/>
              <a:tabLst>
                <a:tab pos="5749290" algn="r"/>
                <a:tab pos="449580" algn="l"/>
              </a:tabLst>
            </a:pPr>
            <a:r>
              <a:rPr lang="fr-FR" sz="1000" dirty="0">
                <a:solidFill>
                  <a:srgbClr val="002A3A"/>
                </a:solidFill>
                <a:effectLst/>
                <a:ea typeface="Times New Roman" panose="02020603050405020304" pitchFamily="18" charset="0"/>
                <a:cs typeface="Times New Roman" panose="02020603050405020304" pitchFamily="18" charset="0"/>
              </a:rPr>
              <a:t>De se conformer à ses obligations légales et règlementaires.</a:t>
            </a:r>
            <a:endParaRPr lang="fr-FR" sz="1000" dirty="0">
              <a:effectLst/>
              <a:ea typeface="Times New Roman" panose="02020603050405020304" pitchFamily="18" charset="0"/>
              <a:cs typeface="Times New Roman" panose="02020603050405020304" pitchFamily="18" charset="0"/>
            </a:endParaRPr>
          </a:p>
          <a:p>
            <a:pPr marL="342900" lvl="0" indent="-342900" algn="just">
              <a:buFont typeface="Wingdings" panose="05000000000000000000" pitchFamily="2" charset="2"/>
              <a:buChar char=""/>
              <a:tabLst>
                <a:tab pos="5749290" algn="r"/>
                <a:tab pos="449580" algn="l"/>
              </a:tabLst>
            </a:pPr>
            <a:r>
              <a:rPr lang="fr-FR" sz="1000" dirty="0">
                <a:solidFill>
                  <a:srgbClr val="002A3A"/>
                </a:solidFill>
                <a:effectLst/>
                <a:ea typeface="Times New Roman" panose="02020603050405020304" pitchFamily="18" charset="0"/>
                <a:cs typeface="Times New Roman" panose="02020603050405020304" pitchFamily="18" charset="0"/>
              </a:rPr>
              <a:t>D’exercer, dans le cadre de la relation contractuelle, son activité de conseil au mieux des intérêts du client. La collecte des informations d’ordre patrimoniales et des objectifs permet ainsi de réaliser une prestation de conseil en adéquation avec la situation du client et notamment de pouvoir lui proposer des produits et services de qualité personnalisés et adaptés à sa situation patrimoniale, besoin et objectif recherché. </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Elles peuvent être divulguées pour les besoins de la mission, aux autres entités du groupe ALIQUIS CONSEIL afin de bénéficier de l’ensemble des compétences métiers et de la gamme des produits, prestataires de services et sous-traitants, mandataires, courtiers, partenaires et fournisseurs de produits, autorités financières, judiciaires ou assimilées ainsi que certaines professions réglementées.</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Ces données ne font l’objet d’aucune transmission à des organismes extérieurs notamment à des fins de prospection commerciale sans l’accord du client.</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endParaRPr lang="fr-FR" sz="1000" b="1" dirty="0">
              <a:solidFill>
                <a:srgbClr val="002A3A"/>
              </a:solidFill>
              <a:effectLst/>
              <a:ea typeface="Times New Roman" panose="02020603050405020304" pitchFamily="18" charset="0"/>
              <a:cs typeface="Times New Roman" panose="02020603050405020304" pitchFamily="18" charset="0"/>
            </a:endParaRPr>
          </a:p>
          <a:p>
            <a:pPr algn="just">
              <a:tabLst>
                <a:tab pos="5749290" algn="r"/>
              </a:tabLst>
            </a:pPr>
            <a:r>
              <a:rPr lang="fr-FR" sz="1000" b="1" dirty="0">
                <a:solidFill>
                  <a:srgbClr val="002A3A"/>
                </a:solidFill>
                <a:effectLst/>
                <a:ea typeface="Times New Roman" panose="02020603050405020304" pitchFamily="18" charset="0"/>
                <a:cs typeface="Times New Roman" panose="02020603050405020304" pitchFamily="18" charset="0"/>
              </a:rPr>
              <a:t>Durée de conservation :</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Si vous êtes un client, la durée de conservation de vos données est rattachée à la base juridique et à la finalité pour lesquelles vos données ont été collectées et traitées. </a:t>
            </a:r>
            <a:r>
              <a:rPr lang="fr-FR" sz="1000" dirty="0">
                <a:solidFill>
                  <a:srgbClr val="002A3A"/>
                </a:solidFill>
                <a:effectLst/>
                <a:ea typeface="Arial" panose="020B0604020202020204" pitchFamily="34" charset="0"/>
              </a:rPr>
              <a:t>Les données nécessaires au respect de nos obligations légales et réglementaires sont conservées jusqu’aux délais de prescriptions applicables à ces obligations. </a:t>
            </a:r>
            <a:r>
              <a:rPr lang="fr-FR" sz="1000" dirty="0">
                <a:solidFill>
                  <a:srgbClr val="002A3A"/>
                </a:solidFill>
                <a:effectLst/>
                <a:ea typeface="Times New Roman" panose="02020603050405020304" pitchFamily="18" charset="0"/>
                <a:cs typeface="Times New Roman" panose="02020603050405020304" pitchFamily="18" charset="0"/>
              </a:rPr>
              <a:t>Les données nécessaires à la gestion de votre contrat et des services associés sont conservées pendant toute la durée de votre contrat et jusqu’à l’expiration des délais de prescription applicables ou conformément aux règles de conservation des documents comptables. La durée de conservation peut être allongée notamment en cas de contestation ou de contentieux.</a:t>
            </a:r>
            <a:r>
              <a:rPr lang="fr-FR" sz="1000" dirty="0">
                <a:ea typeface="Times New Roman" panose="02020603050405020304" pitchFamily="18" charset="0"/>
                <a:cs typeface="Times New Roman" panose="02020603050405020304" pitchFamily="18" charset="0"/>
              </a:rPr>
              <a:t> </a:t>
            </a:r>
            <a:r>
              <a:rPr lang="fr-FR" sz="1000" dirty="0">
                <a:solidFill>
                  <a:srgbClr val="002A3A"/>
                </a:solidFill>
                <a:effectLst/>
                <a:ea typeface="Times New Roman" panose="02020603050405020304" pitchFamily="18" charset="0"/>
                <a:cs typeface="Times New Roman" panose="02020603050405020304" pitchFamily="18" charset="0"/>
              </a:rPr>
              <a:t>Les données utilisées à des fins d’information commerciale sont conservées cinq ans après le dernier contact à l’initiative du client ou la fin de la relation contractuelle.</a:t>
            </a:r>
            <a:r>
              <a:rPr lang="fr-FR" sz="1000" dirty="0">
                <a:ea typeface="Times New Roman" panose="02020603050405020304" pitchFamily="18" charset="0"/>
                <a:cs typeface="Times New Roman" panose="02020603050405020304" pitchFamily="18" charset="0"/>
              </a:rPr>
              <a:t> </a:t>
            </a:r>
            <a:r>
              <a:rPr lang="fr-FR" sz="1000" dirty="0">
                <a:solidFill>
                  <a:srgbClr val="002A3A"/>
                </a:solidFill>
                <a:effectLst/>
                <a:ea typeface="Times New Roman" panose="02020603050405020304" pitchFamily="18" charset="0"/>
                <a:cs typeface="Times New Roman" panose="02020603050405020304" pitchFamily="18" charset="0"/>
              </a:rPr>
              <a:t>Si vous êtes un prospect, et sans réponse à nos sollicitations, vos données sont conservées pendant une période maximum de 3 ans conformément aux recommandations de la CNIL.</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b="1" dirty="0">
                <a:solidFill>
                  <a:srgbClr val="002A3A"/>
                </a:solidFill>
                <a:effectLst/>
                <a:ea typeface="Times New Roman" panose="02020603050405020304" pitchFamily="18" charset="0"/>
                <a:cs typeface="Times New Roman" panose="02020603050405020304" pitchFamily="18" charset="0"/>
              </a:rPr>
              <a:t>Droits :</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a:rPr>
              <a:t>Le client dispose d’un droit d'accès, de rectification, de portabilité, de limitation et d’effacement de ses données, ainsi que de </a:t>
            </a:r>
            <a:r>
              <a:rPr lang="fr-FR" sz="1000" dirty="0">
                <a:solidFill>
                  <a:srgbClr val="002A3A"/>
                </a:solidFill>
                <a:ea typeface="Times New Roman" panose="02020603050405020304" pitchFamily="18" charset="0"/>
                <a:cs typeface="Times New Roman"/>
              </a:rPr>
              <a:t>celui</a:t>
            </a:r>
            <a:r>
              <a:rPr lang="fr-FR" sz="1000" dirty="0">
                <a:solidFill>
                  <a:srgbClr val="002A3A"/>
                </a:solidFill>
                <a:effectLst/>
                <a:ea typeface="Times New Roman" panose="02020603050405020304" pitchFamily="18" charset="0"/>
                <a:cs typeface="Times New Roman"/>
              </a:rPr>
              <a:t> de s’opposer à leur traitement pour motifs légitimes. Le client peut exercer ses droits en adressant un courrier au siège de la société à l’attention du DPO, ou un mail à </a:t>
            </a:r>
            <a:r>
              <a:rPr lang="fr-FR" sz="1000" dirty="0">
                <a:solidFill>
                  <a:srgbClr val="EB8672"/>
                </a:solidFill>
                <a:effectLst/>
                <a:ea typeface="Times New Roman" panose="02020603050405020304" pitchFamily="18" charset="0"/>
                <a:cs typeface="Times New Roman"/>
                <a:hlinkClick r:id="rId4">
                  <a:extLst>
                    <a:ext uri="{A12FA001-AC4F-418D-AE19-62706E023703}">
                      <ahyp:hlinkClr xmlns:ahyp="http://schemas.microsoft.com/office/drawing/2018/hyperlinkcolor" val="tx"/>
                    </a:ext>
                  </a:extLst>
                </a:hlinkClick>
              </a:rPr>
              <a:t>contact@aliquis-conseil.com</a:t>
            </a:r>
            <a:r>
              <a:rPr lang="fr-FR" sz="1000" dirty="0">
                <a:solidFill>
                  <a:srgbClr val="EB8672"/>
                </a:solidFill>
                <a:effectLst/>
                <a:ea typeface="Times New Roman" panose="02020603050405020304" pitchFamily="18" charset="0"/>
                <a:cs typeface="Times New Roman"/>
              </a:rPr>
              <a:t> </a:t>
            </a:r>
            <a:r>
              <a:rPr lang="fr-FR" sz="1000" dirty="0">
                <a:solidFill>
                  <a:srgbClr val="EB8672"/>
                </a:solidFill>
                <a:effectLst/>
                <a:ea typeface="Arial" panose="020B0604020202020204" pitchFamily="34" charset="0"/>
              </a:rPr>
              <a:t> </a:t>
            </a:r>
            <a:endParaRPr lang="fr-FR" sz="1000" dirty="0">
              <a:solidFill>
                <a:srgbClr val="EB8672"/>
              </a:solidFill>
              <a:effectLst/>
              <a:ea typeface="Arial" panose="020B0604020202020204" pitchFamily="34" charset="0"/>
              <a:cs typeface="Calibri"/>
            </a:endParaRPr>
          </a:p>
        </p:txBody>
      </p:sp>
    </p:spTree>
    <p:extLst>
      <p:ext uri="{BB962C8B-B14F-4D97-AF65-F5344CB8AC3E}">
        <p14:creationId xmlns:p14="http://schemas.microsoft.com/office/powerpoint/2010/main" val="3827519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re 6">
            <a:extLst>
              <a:ext uri="{FF2B5EF4-FFF2-40B4-BE49-F238E27FC236}">
                <a16:creationId xmlns:a16="http://schemas.microsoft.com/office/drawing/2014/main" id="{B8F6209F-874E-43BB-89FA-8FE31F7E0AB4}"/>
              </a:ext>
            </a:extLst>
          </p:cNvPr>
          <p:cNvSpPr txBox="1">
            <a:spLocks/>
          </p:cNvSpPr>
          <p:nvPr/>
        </p:nvSpPr>
        <p:spPr>
          <a:xfrm>
            <a:off x="6564271" y="342585"/>
            <a:ext cx="5627730" cy="34321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a:solidFill>
                  <a:srgbClr val="EB8672"/>
                </a:solidFill>
                <a:latin typeface="Calibri "/>
              </a:rPr>
              <a:t>MENTIONS LEGALES</a:t>
            </a:r>
            <a:endParaRPr lang="fr-FR" sz="2400" b="1">
              <a:latin typeface="Calibri "/>
            </a:endParaRPr>
          </a:p>
        </p:txBody>
      </p:sp>
      <p:sp>
        <p:nvSpPr>
          <p:cNvPr id="5" name="ZoneTexte 4">
            <a:extLst>
              <a:ext uri="{FF2B5EF4-FFF2-40B4-BE49-F238E27FC236}">
                <a16:creationId xmlns:a16="http://schemas.microsoft.com/office/drawing/2014/main" id="{94C1FBAB-8149-104D-6948-D97E3702E5E2}"/>
              </a:ext>
            </a:extLst>
          </p:cNvPr>
          <p:cNvSpPr txBox="1"/>
          <p:nvPr/>
        </p:nvSpPr>
        <p:spPr>
          <a:xfrm>
            <a:off x="206828" y="912711"/>
            <a:ext cx="11397343" cy="6093976"/>
          </a:xfrm>
          <a:prstGeom prst="rect">
            <a:avLst/>
          </a:prstGeom>
          <a:noFill/>
        </p:spPr>
        <p:txBody>
          <a:bodyPr wrap="square">
            <a:spAutoFit/>
          </a:bodyPr>
          <a:lstStyle/>
          <a:p>
            <a:r>
              <a:rPr lang="fr-FR" sz="1000" dirty="0">
                <a:solidFill>
                  <a:srgbClr val="002A3A"/>
                </a:solidFill>
                <a:effectLst/>
                <a:ea typeface="Arial" panose="020B0604020202020204" pitchFamily="34" charset="0"/>
              </a:rPr>
              <a:t> </a:t>
            </a:r>
            <a:endParaRPr lang="fr-FR" sz="1000" dirty="0">
              <a:effectLst/>
              <a:ea typeface="Arial" panose="020B0604020202020204" pitchFamily="34" charset="0"/>
            </a:endParaRPr>
          </a:p>
          <a:p>
            <a:pPr algn="just">
              <a:tabLst>
                <a:tab pos="5749290" algn="r"/>
              </a:tabLst>
            </a:pPr>
            <a:r>
              <a:rPr lang="fr-FR" sz="1000" b="1" dirty="0">
                <a:solidFill>
                  <a:srgbClr val="002A3A"/>
                </a:solidFill>
                <a:effectLst/>
                <a:ea typeface="Times New Roman" panose="02020603050405020304" pitchFamily="18" charset="0"/>
                <a:cs typeface="Times New Roman" panose="02020603050405020304" pitchFamily="18" charset="0"/>
              </a:rPr>
              <a:t>Réclamation :</a:t>
            </a:r>
            <a:endParaRPr lang="fr-FR" sz="1000" dirty="0">
              <a:solidFill>
                <a:srgbClr val="002A3A"/>
              </a:solidFill>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Le client peut introduire une réclamation auprès de la </a:t>
            </a:r>
            <a:r>
              <a:rPr lang="fr-FR" sz="1000" b="1" dirty="0">
                <a:solidFill>
                  <a:srgbClr val="002A3A"/>
                </a:solidFill>
                <a:effectLst/>
                <a:ea typeface="Times New Roman" panose="02020603050405020304" pitchFamily="18" charset="0"/>
                <a:cs typeface="Times New Roman" panose="02020603050405020304" pitchFamily="18" charset="0"/>
              </a:rPr>
              <a:t>CNIL</a:t>
            </a:r>
            <a:r>
              <a:rPr lang="fr-FR" sz="1000" dirty="0">
                <a:solidFill>
                  <a:srgbClr val="002A3A"/>
                </a:solidFill>
                <a:effectLst/>
                <a:ea typeface="Times New Roman" panose="02020603050405020304" pitchFamily="18" charset="0"/>
                <a:cs typeface="Times New Roman" panose="02020603050405020304" pitchFamily="18" charset="0"/>
              </a:rPr>
              <a:t> ou de toute autre autorité compétente.</a:t>
            </a:r>
            <a:r>
              <a:rPr lang="fr-FR" sz="1000" dirty="0">
                <a:solidFill>
                  <a:srgbClr val="002A3A"/>
                </a:solidFill>
                <a:ea typeface="Times New Roman" panose="02020603050405020304" pitchFamily="18" charset="0"/>
                <a:cs typeface="Times New Roman" panose="02020603050405020304" pitchFamily="18" charset="0"/>
              </a:rPr>
              <a:t> </a:t>
            </a:r>
            <a:r>
              <a:rPr lang="fr-FR" sz="1000" dirty="0">
                <a:solidFill>
                  <a:srgbClr val="002A3A"/>
                </a:solidFill>
                <a:effectLst/>
                <a:ea typeface="Times New Roman" panose="02020603050405020304" pitchFamily="18" charset="0"/>
                <a:cs typeface="Times New Roman" panose="02020603050405020304" pitchFamily="18" charset="0"/>
              </a:rPr>
              <a:t>Pour plus de précisions, nous vous invitons à consulter notre politique de protection des données personnelles sur notre site internet.</a:t>
            </a:r>
          </a:p>
          <a:p>
            <a:pPr algn="just">
              <a:tabLst>
                <a:tab pos="5749290" algn="r"/>
              </a:tabLst>
            </a:pPr>
            <a:endParaRPr lang="fr-FR" sz="1000" dirty="0">
              <a:solidFill>
                <a:srgbClr val="002A3A"/>
              </a:solidFill>
              <a:ea typeface="Times New Roman" panose="02020603050405020304" pitchFamily="18" charset="0"/>
              <a:cs typeface="Times New Roman" panose="02020603050405020304" pitchFamily="18" charset="0"/>
            </a:endParaRPr>
          </a:p>
          <a:p>
            <a:pPr marL="2540"/>
            <a:r>
              <a:rPr lang="fr-FR" sz="1000" b="1" dirty="0">
                <a:solidFill>
                  <a:srgbClr val="002A3A"/>
                </a:solidFill>
                <a:effectLst/>
                <a:ea typeface="Arial" panose="020B0604020202020204" pitchFamily="34" charset="0"/>
              </a:rPr>
              <a:t>STATUTS LEGAUX ET AUTORITES DE TUTELLE</a:t>
            </a:r>
            <a:endParaRPr lang="fr-FR" sz="1000" dirty="0">
              <a:solidFill>
                <a:srgbClr val="002A3A"/>
              </a:solidFill>
              <a:effectLst/>
              <a:ea typeface="Arial" panose="020B0604020202020204" pitchFamily="34"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p>
          <a:p>
            <a:pPr marL="3810" marR="46990" algn="just">
              <a:spcAft>
                <a:spcPts val="0"/>
              </a:spcAft>
            </a:pPr>
            <a:r>
              <a:rPr lang="fr-FR" sz="1000" dirty="0">
                <a:solidFill>
                  <a:srgbClr val="002A3A"/>
                </a:solidFill>
                <a:effectLst/>
                <a:ea typeface="Arial" panose="020B0604020202020204" pitchFamily="34" charset="0"/>
              </a:rPr>
              <a:t>ALIQUIS CONSEIL est immatriculé au Registre Unique des Intermédiaires en Assurance, Banque et Finance (ORIAS) sous le n° d'immatriculation 07 001 829. Vous pouvez vérifier cette immatriculation sur le site internet ORIAS : </a:t>
            </a:r>
            <a:r>
              <a:rPr lang="fr-FR" sz="1000" u="sng" dirty="0">
                <a:solidFill>
                  <a:srgbClr val="002A3A"/>
                </a:solidFill>
                <a:effectLst/>
                <a:ea typeface="Arial" panose="020B0604020202020204" pitchFamily="34" charset="0"/>
                <a:hlinkClick r:id="rId3">
                  <a:extLst>
                    <a:ext uri="{A12FA001-AC4F-418D-AE19-62706E023703}">
                      <ahyp:hlinkClr xmlns:ahyp="http://schemas.microsoft.com/office/drawing/2018/hyperlinkcolor" val="tx"/>
                    </a:ext>
                  </a:extLst>
                </a:hlinkClick>
              </a:rPr>
              <a:t>https://www.orias.fr</a:t>
            </a:r>
            <a:r>
              <a:rPr lang="fr-FR" sz="1000" u="sng" dirty="0">
                <a:solidFill>
                  <a:srgbClr val="002A3A"/>
                </a:solidFill>
                <a:ea typeface="Arial" panose="020B0604020202020204" pitchFamily="34" charset="0"/>
                <a:hlinkClick r:id="rId3">
                  <a:extLst>
                    <a:ext uri="{A12FA001-AC4F-418D-AE19-62706E023703}">
                      <ahyp:hlinkClr xmlns:ahyp="http://schemas.microsoft.com/office/drawing/2018/hyperlinkcolor" val="tx"/>
                    </a:ext>
                  </a:extLst>
                </a:hlinkClick>
              </a:rPr>
              <a:t>/welcome</a:t>
            </a:r>
            <a:r>
              <a:rPr lang="fr-FR" sz="1000" u="sng" dirty="0">
                <a:solidFill>
                  <a:srgbClr val="002A3A"/>
                </a:solidFill>
                <a:ea typeface="Arial" panose="020B0604020202020204" pitchFamily="34" charset="0"/>
              </a:rPr>
              <a:t> </a:t>
            </a:r>
            <a:r>
              <a:rPr lang="fr-FR" sz="1000" dirty="0">
                <a:solidFill>
                  <a:srgbClr val="002A3A"/>
                </a:solidFill>
                <a:effectLst/>
                <a:ea typeface="Arial" panose="020B0604020202020204" pitchFamily="34" charset="0"/>
              </a:rPr>
              <a:t>au titre des activités réglementées suivantes </a:t>
            </a: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p>
          <a:p>
            <a:pPr marL="342900" marR="38100" lvl="0" indent="-342900" algn="just">
              <a:spcAft>
                <a:spcPts val="0"/>
              </a:spcAft>
              <a:buFont typeface="+mj-lt"/>
              <a:buAutoNum type="arabicPeriod"/>
              <a:tabLst>
                <a:tab pos="160020" algn="l"/>
              </a:tabLst>
            </a:pPr>
            <a:r>
              <a:rPr lang="fr-FR" sz="1000" b="1" dirty="0">
                <a:solidFill>
                  <a:srgbClr val="002A3A"/>
                </a:solidFill>
                <a:effectLst/>
                <a:ea typeface="Arial" panose="020B0604020202020204" pitchFamily="34" charset="0"/>
              </a:rPr>
              <a:t>CIF</a:t>
            </a:r>
            <a:r>
              <a:rPr lang="fr-FR" sz="1000" dirty="0">
                <a:solidFill>
                  <a:srgbClr val="002A3A"/>
                </a:solidFill>
                <a:effectLst/>
                <a:ea typeface="Arial" panose="020B0604020202020204" pitchFamily="34" charset="0"/>
              </a:rPr>
              <a:t> (Conseiller en Investissements Financiers), proposant des prestations de conseil non-indépendant au sens de l’article 325-5 du RGAMF, référencé sous le n° E002110, enregistré auprès de l'Association Nationale des Conseils Financiers-CIF (ANACOFI-CIF) association agréée par l'Autorité des Marchés Financiers (AMF), adresse courrier : 17 place de la Bourse 75082 PARIS Cedex 02 et adresse internet : </a:t>
            </a:r>
            <a:r>
              <a:rPr lang="fr-FR" sz="1000" u="sng" dirty="0">
                <a:solidFill>
                  <a:srgbClr val="002A3A"/>
                </a:solidFill>
                <a:effectLst/>
                <a:ea typeface="Arial" panose="020B0604020202020204" pitchFamily="34" charset="0"/>
                <a:hlinkClick r:id="rId4">
                  <a:extLst>
                    <a:ext uri="{A12FA001-AC4F-418D-AE19-62706E023703}">
                      <ahyp:hlinkClr xmlns:ahyp="http://schemas.microsoft.com/office/drawing/2018/hyperlinkcolor" val="tx"/>
                    </a:ext>
                  </a:extLst>
                </a:hlinkClick>
              </a:rPr>
              <a:t>www.amf-france.org</a:t>
            </a:r>
            <a:r>
              <a:rPr lang="fr-FR" sz="1000" u="sng" dirty="0">
                <a:solidFill>
                  <a:srgbClr val="002A3A"/>
                </a:solidFill>
                <a:effectLst/>
                <a:ea typeface="Arial" panose="020B0604020202020204" pitchFamily="34" charset="0"/>
              </a:rPr>
              <a:t>. </a:t>
            </a:r>
            <a:r>
              <a:rPr lang="fr-FR" sz="1000" dirty="0">
                <a:solidFill>
                  <a:srgbClr val="002A3A"/>
                </a:solidFill>
                <a:effectLst/>
                <a:ea typeface="Arial" panose="020B0604020202020204" pitchFamily="34" charset="0"/>
              </a:rPr>
              <a:t>Cette activité est contrôlable par l’AMF</a:t>
            </a:r>
          </a:p>
          <a:p>
            <a:pPr marL="6985" marR="46990" algn="just">
              <a:spcAft>
                <a:spcPts val="0"/>
              </a:spcAft>
            </a:pPr>
            <a:r>
              <a:rPr lang="fr-FR" sz="1000" b="1" dirty="0">
                <a:solidFill>
                  <a:srgbClr val="002A3A"/>
                </a:solidFill>
                <a:effectLst/>
                <a:ea typeface="Arial" panose="020B0604020202020204" pitchFamily="34" charset="0"/>
              </a:rPr>
              <a:t> </a:t>
            </a:r>
            <a:endParaRPr lang="fr-FR" sz="1000" dirty="0">
              <a:solidFill>
                <a:srgbClr val="002A3A"/>
              </a:solidFill>
              <a:effectLst/>
              <a:ea typeface="Arial" panose="020B0604020202020204" pitchFamily="34" charset="0"/>
            </a:endParaRPr>
          </a:p>
          <a:p>
            <a:pPr marL="342900" marR="46990" lvl="0" indent="-342900" algn="just">
              <a:spcAft>
                <a:spcPts val="0"/>
              </a:spcAft>
              <a:buFont typeface="+mj-lt"/>
              <a:buAutoNum type="arabicPeriod" startAt="2"/>
              <a:tabLst>
                <a:tab pos="180340" algn="l"/>
              </a:tabLst>
            </a:pPr>
            <a:r>
              <a:rPr lang="fr-FR" sz="1000" b="1" dirty="0">
                <a:solidFill>
                  <a:srgbClr val="002A3A"/>
                </a:solidFill>
                <a:effectLst/>
                <a:ea typeface="Arial" panose="020B0604020202020204" pitchFamily="34" charset="0"/>
              </a:rPr>
              <a:t>IOBSP </a:t>
            </a:r>
            <a:r>
              <a:rPr lang="fr-FR" sz="1000" dirty="0">
                <a:solidFill>
                  <a:srgbClr val="002A3A"/>
                </a:solidFill>
                <a:effectLst/>
                <a:ea typeface="Arial" panose="020B0604020202020204" pitchFamily="34" charset="0"/>
              </a:rPr>
              <a:t>(Intermédiaire en Opérations de Banque et en Services de Paiements), </a:t>
            </a:r>
            <a:r>
              <a:rPr lang="fr-FR" sz="1000" b="1" dirty="0">
                <a:solidFill>
                  <a:srgbClr val="002A3A"/>
                </a:solidFill>
                <a:effectLst/>
                <a:ea typeface="Arial" panose="020B0604020202020204" pitchFamily="34" charset="0"/>
              </a:rPr>
              <a:t>catégorie, Courtier</a:t>
            </a:r>
            <a:r>
              <a:rPr lang="fr-FR" sz="1000" dirty="0">
                <a:solidFill>
                  <a:srgbClr val="002A3A"/>
                </a:solidFill>
                <a:effectLst/>
                <a:ea typeface="Arial" panose="020B0604020202020204" pitchFamily="34" charset="0"/>
              </a:rPr>
              <a:t>, exerçant l’intermédiation en vertu d’un mandat du client, à l’exclusion de tout mandat ou d’obligation contractuelle de travailler exclusivement avec un établissement de crédit </a:t>
            </a:r>
            <a:r>
              <a:rPr lang="fr-FR" sz="1000" i="1" dirty="0">
                <a:solidFill>
                  <a:srgbClr val="002A3A"/>
                </a:solidFill>
                <a:effectLst/>
                <a:ea typeface="Arial" panose="020B0604020202020204" pitchFamily="34" charset="0"/>
              </a:rPr>
              <a:t>[Liste ci-dessous).</a:t>
            </a:r>
            <a:endParaRPr lang="fr-FR" sz="1000" dirty="0">
              <a:solidFill>
                <a:srgbClr val="002A3A"/>
              </a:solidFill>
              <a:ea typeface="Arial" panose="020B0604020202020204" pitchFamily="34" charset="0"/>
            </a:endParaRPr>
          </a:p>
          <a:p>
            <a:pPr marL="342900" marR="46990" lvl="0" indent="-342900" algn="just">
              <a:spcAft>
                <a:spcPts val="0"/>
              </a:spcAft>
              <a:buFont typeface="+mj-lt"/>
              <a:buAutoNum type="arabicPeriod" startAt="2"/>
              <a:tabLst>
                <a:tab pos="180340" algn="l"/>
              </a:tabLst>
            </a:pPr>
            <a:endParaRPr lang="fr-FR" sz="1000" b="1" i="1" dirty="0">
              <a:solidFill>
                <a:srgbClr val="002A3A"/>
              </a:solidFill>
              <a:effectLst/>
            </a:endParaRPr>
          </a:p>
          <a:p>
            <a:pPr marL="342900" marR="46990" lvl="0" indent="-342900" algn="just">
              <a:spcAft>
                <a:spcPts val="0"/>
              </a:spcAft>
              <a:buFont typeface="+mj-lt"/>
              <a:buAutoNum type="arabicPeriod" startAt="2"/>
              <a:tabLst>
                <a:tab pos="180340" algn="l"/>
              </a:tabLst>
            </a:pPr>
            <a:r>
              <a:rPr lang="fr-FR" sz="1000" b="1" i="1" dirty="0">
                <a:solidFill>
                  <a:srgbClr val="002A3A"/>
                </a:solidFill>
                <a:effectLst/>
              </a:rPr>
              <a:t>MIOBSP </a:t>
            </a:r>
            <a:r>
              <a:rPr lang="fr-FR" sz="1000" i="1" dirty="0">
                <a:solidFill>
                  <a:srgbClr val="002A3A"/>
                </a:solidFill>
                <a:effectLst/>
              </a:rPr>
              <a:t>(Mandataire d’i</a:t>
            </a:r>
            <a:r>
              <a:rPr lang="fr-FR" sz="1000" dirty="0">
                <a:solidFill>
                  <a:srgbClr val="002A3A"/>
                </a:solidFill>
                <a:effectLst/>
              </a:rPr>
              <a:t>ntermédiaire en Opérations de Banque et en Services de Paiements) : INTENCIAL PATRIMOINE – 51 rue de Londres 75008 PARIS - SASU au capital de 227 020 euros, immatriculée au RCS de Paris sous le numéro 487 631 673 - Immatriculée à l’ORIAS sous le numéro 07 022 729</a:t>
            </a:r>
          </a:p>
          <a:p>
            <a:pPr marL="342900" marR="46990" lvl="0" indent="-342900" algn="just">
              <a:spcAft>
                <a:spcPts val="0"/>
              </a:spcAft>
              <a:buFont typeface="+mj-lt"/>
              <a:buAutoNum type="arabicPeriod" startAt="2"/>
              <a:tabLst>
                <a:tab pos="180340" algn="l"/>
              </a:tabLst>
            </a:pPr>
            <a:endParaRPr lang="fr-FR" sz="1000" b="1" dirty="0">
              <a:solidFill>
                <a:srgbClr val="002A3A"/>
              </a:solidFill>
            </a:endParaRPr>
          </a:p>
          <a:p>
            <a:pPr marL="342900" marR="46990" lvl="0" indent="-342900" algn="just">
              <a:spcAft>
                <a:spcPts val="0"/>
              </a:spcAft>
              <a:buFont typeface="+mj-lt"/>
              <a:buAutoNum type="arabicPeriod" startAt="2"/>
              <a:tabLst>
                <a:tab pos="180340" algn="l"/>
              </a:tabLst>
            </a:pPr>
            <a:r>
              <a:rPr lang="fr-FR" sz="1000" b="1" dirty="0">
                <a:solidFill>
                  <a:srgbClr val="002A3A"/>
                </a:solidFill>
                <a:effectLst/>
              </a:rPr>
              <a:t>IAS </a:t>
            </a:r>
            <a:r>
              <a:rPr lang="fr-FR" sz="1000" dirty="0">
                <a:solidFill>
                  <a:srgbClr val="002A3A"/>
                </a:solidFill>
                <a:effectLst/>
              </a:rPr>
              <a:t>(Intermédiaire en Assurance), </a:t>
            </a:r>
            <a:r>
              <a:rPr lang="fr-FR" sz="1000" b="1" dirty="0">
                <a:solidFill>
                  <a:srgbClr val="002A3A"/>
                </a:solidFill>
                <a:effectLst/>
              </a:rPr>
              <a:t>Courtier en assurance</a:t>
            </a:r>
            <a:r>
              <a:rPr lang="fr-FR" sz="1000" dirty="0">
                <a:solidFill>
                  <a:srgbClr val="002A3A"/>
                </a:solidFill>
                <a:effectLst/>
              </a:rPr>
              <a:t>. Positionné dans la </a:t>
            </a:r>
            <a:r>
              <a:rPr lang="fr-FR" sz="1000" b="1" dirty="0">
                <a:solidFill>
                  <a:srgbClr val="002A3A"/>
                </a:solidFill>
                <a:effectLst/>
              </a:rPr>
              <a:t>catégorie « b » </a:t>
            </a:r>
            <a:r>
              <a:rPr lang="fr-FR" sz="1000" dirty="0">
                <a:solidFill>
                  <a:srgbClr val="002A3A"/>
                </a:solidFill>
                <a:effectLst/>
              </a:rPr>
              <a:t>selon l'article L.520-1 II 1°. Niveau de conseil fourni 2. Adhésion à l’association professionnelle agrée par l’ACPR : ANACOFI-COURTAGE (Pour IAS et IOBSP).</a:t>
            </a:r>
          </a:p>
          <a:p>
            <a:pPr marL="342900" marR="46990" lvl="0" indent="-342900" algn="just">
              <a:spcAft>
                <a:spcPts val="0"/>
              </a:spcAft>
              <a:buFont typeface="+mj-lt"/>
              <a:buAutoNum type="arabicPeriod" startAt="2"/>
              <a:tabLst>
                <a:tab pos="180340" algn="l"/>
              </a:tabLst>
            </a:pPr>
            <a:endParaRPr lang="fr-FR" sz="1000" b="1" dirty="0">
              <a:solidFill>
                <a:srgbClr val="002A3A"/>
              </a:solidFill>
            </a:endParaRPr>
          </a:p>
          <a:p>
            <a:pPr marL="342900" marR="46990" lvl="0" indent="-342900" algn="just">
              <a:spcAft>
                <a:spcPts val="0"/>
              </a:spcAft>
              <a:buFont typeface="+mj-lt"/>
              <a:buAutoNum type="arabicPeriod" startAt="2"/>
              <a:tabLst>
                <a:tab pos="180340" algn="l"/>
              </a:tabLst>
            </a:pPr>
            <a:r>
              <a:rPr lang="fr-FR" sz="1000" b="1" dirty="0">
                <a:solidFill>
                  <a:srgbClr val="002A3A"/>
                </a:solidFill>
                <a:effectLst/>
              </a:rPr>
              <a:t>IMMO </a:t>
            </a:r>
            <a:r>
              <a:rPr lang="fr-FR" sz="1000" dirty="0">
                <a:solidFill>
                  <a:srgbClr val="002A3A"/>
                </a:solidFill>
                <a:effectLst/>
              </a:rPr>
              <a:t>Agent Immobilier, titulaire de la carte professionnelle de transactions sur immeubles et fonds de commerce N°CPI 0101 2020 000044706, sans maniement et sans détention de fonds, délivrée par la CCI de l’Ain le 24/02/2020, renouvelée et valable jusqu’au 23/02/2026. Activité contrôlable par la DGCCRF</a:t>
            </a:r>
          </a:p>
          <a:p>
            <a:pPr marL="342900" marR="46990" lvl="0" indent="-342900" algn="just">
              <a:spcAft>
                <a:spcPts val="0"/>
              </a:spcAft>
              <a:buFont typeface="+mj-lt"/>
              <a:buAutoNum type="arabicPeriod" startAt="2"/>
              <a:tabLst>
                <a:tab pos="180340" algn="l"/>
              </a:tabLst>
            </a:pPr>
            <a:endParaRPr lang="fr-FR" sz="1000" b="1" dirty="0">
              <a:solidFill>
                <a:srgbClr val="002A3A"/>
              </a:solidFill>
            </a:endParaRPr>
          </a:p>
          <a:p>
            <a:pPr marL="342900" marR="46990" lvl="0" indent="-342900" algn="just">
              <a:spcAft>
                <a:spcPts val="0"/>
              </a:spcAft>
              <a:buFont typeface="+mj-lt"/>
              <a:buAutoNum type="arabicPeriod" startAt="2"/>
              <a:tabLst>
                <a:tab pos="180340" algn="l"/>
              </a:tabLst>
            </a:pPr>
            <a:r>
              <a:rPr lang="fr-FR" sz="1000" b="1" dirty="0">
                <a:solidFill>
                  <a:srgbClr val="002A3A"/>
                </a:solidFill>
                <a:effectLst/>
              </a:rPr>
              <a:t>CJA : </a:t>
            </a:r>
            <a:r>
              <a:rPr lang="fr-FR" sz="1000" dirty="0">
                <a:solidFill>
                  <a:srgbClr val="002A3A"/>
                </a:solidFill>
                <a:effectLst/>
              </a:rPr>
              <a:t>La direction et plusieurs collaborateurs étant titulaires de la compétence appropriée, ALIQUIS Conseil est en capacité de dispenser des consultations juridiques ou rédiger des actes.</a:t>
            </a:r>
          </a:p>
          <a:p>
            <a:endParaRPr lang="fr-FR" sz="1000" dirty="0">
              <a:solidFill>
                <a:srgbClr val="002A3A"/>
              </a:solidFill>
              <a:effectLst/>
            </a:endParaRPr>
          </a:p>
          <a:p>
            <a:r>
              <a:rPr lang="fr-FR" sz="1000" dirty="0">
                <a:solidFill>
                  <a:srgbClr val="002A3A"/>
                </a:solidFill>
                <a:effectLst/>
              </a:rPr>
              <a:t>Les activités d'IAS et d'IOBSP sont placés sous le contrôle de l'Autorité de Contrôle Prudentiel et de Résolution (ACPR), adresse courrier : 4 Place de Budapest-75436 PARIS CEDEX 09 et internet :</a:t>
            </a:r>
          </a:p>
          <a:p>
            <a:r>
              <a:rPr lang="fr-FR" sz="1000" dirty="0">
                <a:solidFill>
                  <a:srgbClr val="002A3A"/>
                </a:solidFill>
                <a:effectLst/>
              </a:rPr>
              <a:t>https://</a:t>
            </a:r>
            <a:r>
              <a:rPr lang="fr-FR" sz="1000" dirty="0" err="1">
                <a:solidFill>
                  <a:srgbClr val="002A3A"/>
                </a:solidFill>
                <a:effectLst/>
              </a:rPr>
              <a:t>acpr.banque-france.fr</a:t>
            </a:r>
            <a:r>
              <a:rPr lang="fr-FR" sz="1000" dirty="0">
                <a:solidFill>
                  <a:srgbClr val="002A3A"/>
                </a:solidFill>
                <a:effectLst/>
              </a:rPr>
              <a:t>/fr</a:t>
            </a:r>
          </a:p>
          <a:p>
            <a:r>
              <a:rPr lang="fr-FR" sz="1000" dirty="0">
                <a:solidFill>
                  <a:srgbClr val="002A3A"/>
                </a:solidFill>
                <a:effectLst/>
              </a:rPr>
              <a:t>Les activités de conseil en investissement financier sont placées sous le contrôle de l’Autorité des Marchés Financiers (AMF) 17, place de la Bourse - 75002 Paris.</a:t>
            </a:r>
          </a:p>
          <a:p>
            <a:r>
              <a:rPr lang="fr-FR" sz="1000" dirty="0">
                <a:solidFill>
                  <a:srgbClr val="002A3A"/>
                </a:solidFill>
                <a:effectLst/>
              </a:rPr>
              <a:t>Family Office : Convention d'assistance, abonnement annuel suivant les prestations souhaitées.</a:t>
            </a:r>
          </a:p>
          <a:p>
            <a:pPr marL="7620"/>
            <a:endParaRPr lang="fr-FR" sz="1000" dirty="0">
              <a:solidFill>
                <a:srgbClr val="002A3A"/>
              </a:solidFill>
              <a:ea typeface="Arial" panose="020B0604020202020204" pitchFamily="34" charset="0"/>
            </a:endParaRPr>
          </a:p>
          <a:p>
            <a:pPr marL="5080"/>
            <a:r>
              <a:rPr lang="fr-FR" sz="1000" b="1" dirty="0">
                <a:solidFill>
                  <a:srgbClr val="002A3A"/>
                </a:solidFill>
                <a:effectLst/>
                <a:ea typeface="Arial" panose="020B0604020202020204" pitchFamily="34" charset="0"/>
              </a:rPr>
              <a:t>MODE DE COMMUNICATION</a:t>
            </a:r>
            <a:endParaRPr lang="fr-FR" sz="1000" dirty="0">
              <a:effectLst/>
              <a:ea typeface="Arial" panose="020B0604020202020204" pitchFamily="34"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Le client accepte de recevoir de ALIQUIS CONSEIL des informations ou des documents sur tout autre support durable autre que le papier et notamment par messagerie électronique ou via logiciel réglementaire O2S (HARVEST). Le client conserve la possibilité, à tout moment, de s’opposer à ce mode de communication et demander à bénéficier d’un support papier.</a:t>
            </a:r>
            <a:endParaRPr lang="fr-FR" sz="1000" dirty="0">
              <a:effectLst/>
              <a:ea typeface="Times New Roman" panose="02020603050405020304" pitchFamily="18" charset="0"/>
              <a:cs typeface="Times New Roman" panose="02020603050405020304" pitchFamily="18"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endParaRPr lang="fr-FR" sz="1000" dirty="0">
              <a:effectLst/>
              <a:ea typeface="Times New Roman" panose="02020603050405020304" pitchFamily="18" charset="0"/>
              <a:cs typeface="Times New Roman" panose="02020603050405020304" pitchFamily="18" charset="0"/>
            </a:endParaRPr>
          </a:p>
          <a:p>
            <a:endParaRPr lang="fr-FR" sz="1000" dirty="0"/>
          </a:p>
        </p:txBody>
      </p:sp>
    </p:spTree>
    <p:extLst>
      <p:ext uri="{BB962C8B-B14F-4D97-AF65-F5344CB8AC3E}">
        <p14:creationId xmlns:p14="http://schemas.microsoft.com/office/powerpoint/2010/main" val="3403903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re 6">
            <a:extLst>
              <a:ext uri="{FF2B5EF4-FFF2-40B4-BE49-F238E27FC236}">
                <a16:creationId xmlns:a16="http://schemas.microsoft.com/office/drawing/2014/main" id="{B8F6209F-874E-43BB-89FA-8FE31F7E0AB4}"/>
              </a:ext>
            </a:extLst>
          </p:cNvPr>
          <p:cNvSpPr txBox="1">
            <a:spLocks/>
          </p:cNvSpPr>
          <p:nvPr/>
        </p:nvSpPr>
        <p:spPr>
          <a:xfrm>
            <a:off x="6564271" y="342585"/>
            <a:ext cx="5627730" cy="34321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a:solidFill>
                  <a:srgbClr val="EB8672"/>
                </a:solidFill>
                <a:latin typeface="Calibri "/>
              </a:rPr>
              <a:t>MENTIONS LEGALES</a:t>
            </a:r>
            <a:endParaRPr lang="fr-FR" sz="2400" b="1">
              <a:latin typeface="Calibri "/>
            </a:endParaRPr>
          </a:p>
        </p:txBody>
      </p:sp>
      <p:sp>
        <p:nvSpPr>
          <p:cNvPr id="5" name="ZoneTexte 4">
            <a:extLst>
              <a:ext uri="{FF2B5EF4-FFF2-40B4-BE49-F238E27FC236}">
                <a16:creationId xmlns:a16="http://schemas.microsoft.com/office/drawing/2014/main" id="{94C1FBAB-8149-104D-6948-D97E3702E5E2}"/>
              </a:ext>
            </a:extLst>
          </p:cNvPr>
          <p:cNvSpPr txBox="1"/>
          <p:nvPr/>
        </p:nvSpPr>
        <p:spPr>
          <a:xfrm>
            <a:off x="206828" y="912711"/>
            <a:ext cx="11756572" cy="6955750"/>
          </a:xfrm>
          <a:prstGeom prst="rect">
            <a:avLst/>
          </a:prstGeom>
          <a:noFill/>
        </p:spPr>
        <p:txBody>
          <a:bodyPr wrap="square">
            <a:spAutoFit/>
          </a:bodyPr>
          <a:lstStyle/>
          <a:p>
            <a:endParaRPr lang="fr-FR" sz="1000" dirty="0">
              <a:effectLst/>
              <a:ea typeface="Times New Roman" panose="02020603050405020304" pitchFamily="18" charset="0"/>
              <a:cs typeface="Times New Roman" panose="02020603050405020304" pitchFamily="18" charset="0"/>
            </a:endParaRPr>
          </a:p>
          <a:p>
            <a:r>
              <a:rPr lang="fr-FR" sz="1000" b="1" spc="-5" dirty="0">
                <a:solidFill>
                  <a:srgbClr val="002A3A"/>
                </a:solidFill>
                <a:effectLst/>
                <a:ea typeface="Arial" panose="020B0604020202020204" pitchFamily="34" charset="0"/>
              </a:rPr>
              <a:t>TRAITEMENT DES RÉCLAMATIONS</a:t>
            </a:r>
            <a:endParaRPr lang="fr-FR" sz="1000" dirty="0">
              <a:effectLst/>
              <a:ea typeface="Arial" panose="020B0604020202020204" pitchFamily="34" charset="0"/>
            </a:endParaRPr>
          </a:p>
          <a:p>
            <a:pPr marL="10160" algn="just"/>
            <a:r>
              <a:rPr lang="fr-FR" sz="1000" b="1" i="1" dirty="0">
                <a:solidFill>
                  <a:srgbClr val="002A3A"/>
                </a:solidFill>
                <a:effectLst/>
                <a:ea typeface="Arial" panose="020B0604020202020204" pitchFamily="34" charset="0"/>
              </a:rPr>
              <a:t>(Article 325-23 du RGAMF et recommandation ACPR 2024-R-02 du 2 juillet 2024 sur le traitement des réclamations)</a:t>
            </a:r>
            <a:endParaRPr lang="fr-FR" sz="1000" dirty="0">
              <a:effectLst/>
              <a:ea typeface="Arial" panose="020B0604020202020204" pitchFamily="34"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endParaRPr lang="fr-FR" sz="1000" dirty="0">
              <a:effectLst/>
              <a:ea typeface="Times New Roman" panose="02020603050405020304" pitchFamily="18" charset="0"/>
              <a:cs typeface="Times New Roman" panose="02020603050405020304" pitchFamily="18" charset="0"/>
            </a:endParaRPr>
          </a:p>
          <a:p>
            <a:r>
              <a:rPr lang="fr-FR" sz="1000" spc="-15" dirty="0">
                <a:solidFill>
                  <a:srgbClr val="002A3A"/>
                </a:solidFill>
                <a:effectLst/>
                <a:ea typeface="Arial" panose="020B0604020202020204" pitchFamily="34" charset="0"/>
              </a:rPr>
              <a:t>MODALITÉS DE SAISINE DE L'ENTREPRISE</a:t>
            </a:r>
            <a:endParaRPr lang="fr-FR" sz="1000" dirty="0">
              <a:effectLst/>
              <a:ea typeface="Arial" panose="020B0604020202020204" pitchFamily="34" charset="0"/>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endParaRPr lang="fr-FR" sz="1000" dirty="0">
              <a:effectLst/>
              <a:ea typeface="Times New Roman" panose="02020603050405020304" pitchFamily="18" charset="0"/>
              <a:cs typeface="Times New Roman" panose="02020603050405020304" pitchFamily="18" charset="0"/>
            </a:endParaRPr>
          </a:p>
          <a:p>
            <a:pPr marL="10160"/>
            <a:r>
              <a:rPr lang="fr-FR" sz="1000" dirty="0">
                <a:solidFill>
                  <a:srgbClr val="002A3A"/>
                </a:solidFill>
                <a:effectLst/>
                <a:ea typeface="Arial" panose="020B0604020202020204" pitchFamily="34" charset="0"/>
              </a:rPr>
              <a:t>Le Client peut adresser sa réclamation à ALIQUIS Conseil selon les modalités suivantes :</a:t>
            </a: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p>
          <a:p>
            <a:pPr marL="7620"/>
            <a:r>
              <a:rPr lang="fr-FR" sz="1000" dirty="0">
                <a:solidFill>
                  <a:srgbClr val="002A3A"/>
                </a:solidFill>
                <a:effectLst/>
                <a:ea typeface="Arial" panose="020B0604020202020204" pitchFamily="34" charset="0"/>
              </a:rPr>
              <a:t>Par courrier : ALIQUIS CONSEIL SAS – 51 boulevard Marius Vivier-Merle – 69003 LYON</a:t>
            </a:r>
          </a:p>
          <a:p>
            <a:pPr marL="5080"/>
            <a:r>
              <a:rPr lang="fr-FR" sz="1000" dirty="0">
                <a:solidFill>
                  <a:srgbClr val="002A3A"/>
                </a:solidFill>
                <a:effectLst/>
                <a:ea typeface="Arial" panose="020B0604020202020204" pitchFamily="34" charset="0"/>
              </a:rPr>
              <a:t>Par téléphone : 04 74 12 10 20 – Ou par mail : </a:t>
            </a:r>
            <a:r>
              <a:rPr lang="fr-FR" sz="1000" u="sng" dirty="0">
                <a:solidFill>
                  <a:srgbClr val="002A3A"/>
                </a:solidFill>
                <a:effectLst/>
                <a:ea typeface="Arial" panose="020B0604020202020204" pitchFamily="34" charset="0"/>
                <a:hlinkClick r:id="rId3">
                  <a:extLst>
                    <a:ext uri="{A12FA001-AC4F-418D-AE19-62706E023703}">
                      <ahyp:hlinkClr xmlns:ahyp="http://schemas.microsoft.com/office/drawing/2018/hyperlinkcolor" val="tx"/>
                    </a:ext>
                  </a:extLst>
                </a:hlinkClick>
              </a:rPr>
              <a:t>contact@aliquis-conseil.com</a:t>
            </a:r>
            <a:endParaRPr lang="fr-FR" sz="1000" dirty="0">
              <a:solidFill>
                <a:srgbClr val="002A3A"/>
              </a:solidFill>
              <a:effectLst/>
              <a:ea typeface="Arial" panose="020B0604020202020204" pitchFamily="34" charset="0"/>
            </a:endParaRPr>
          </a:p>
          <a:p>
            <a:pPr marL="7620"/>
            <a:r>
              <a:rPr lang="fr-FR" sz="1000" dirty="0">
                <a:solidFill>
                  <a:srgbClr val="002A3A"/>
                </a:solidFill>
                <a:effectLst/>
                <a:ea typeface="Arial" panose="020B0604020202020204" pitchFamily="34" charset="0"/>
              </a:rPr>
              <a:t> </a:t>
            </a:r>
          </a:p>
          <a:p>
            <a:r>
              <a:rPr lang="fr-FR" sz="1000" dirty="0">
                <a:solidFill>
                  <a:srgbClr val="002A3A"/>
                </a:solidFill>
                <a:effectLst/>
              </a:rPr>
              <a:t>ALIQUIS CONSEIL s'engage à traiter votre réclamation dans les délais suivants :</a:t>
            </a:r>
          </a:p>
          <a:p>
            <a:endParaRPr lang="fr-FR" sz="1000" dirty="0">
              <a:solidFill>
                <a:srgbClr val="002A3A"/>
              </a:solidFill>
              <a:effectLst/>
            </a:endParaRPr>
          </a:p>
          <a:p>
            <a:pPr marL="171450" indent="-171450">
              <a:buFont typeface="Arial" panose="020B0604020202020204" pitchFamily="34" charset="0"/>
              <a:buChar char="•"/>
            </a:pPr>
            <a:r>
              <a:rPr lang="fr-FR" sz="1000" dirty="0">
                <a:solidFill>
                  <a:srgbClr val="002A3A"/>
                </a:solidFill>
                <a:effectLst/>
              </a:rPr>
              <a:t>Dix jours ouvrables, maximum, à compter de la date d’envoi de la réclamation, pour accuser réception, sauf si la réponse elle-même est apportée au client dans ce délai,</a:t>
            </a:r>
          </a:p>
          <a:p>
            <a:pPr marL="171450" indent="-171450">
              <a:buFont typeface="Arial" panose="020B0604020202020204" pitchFamily="34" charset="0"/>
              <a:buChar char="•"/>
            </a:pPr>
            <a:r>
              <a:rPr lang="fr-FR" sz="1000" dirty="0">
                <a:solidFill>
                  <a:srgbClr val="002A3A"/>
                </a:solidFill>
                <a:effectLst/>
              </a:rPr>
              <a:t>Deux mois maximum entre la date de l’envoi de la réclamation et la date d'envoi de la réponse au client sauf survenance de circonstances particulières dûment justifiées.</a:t>
            </a:r>
          </a:p>
          <a:p>
            <a:br>
              <a:rPr lang="fr-FR" sz="1000" dirty="0">
                <a:solidFill>
                  <a:srgbClr val="002A3A"/>
                </a:solidFill>
                <a:effectLst/>
              </a:rPr>
            </a:br>
            <a:endParaRPr lang="fr-FR" sz="1000" dirty="0">
              <a:solidFill>
                <a:srgbClr val="002A3A"/>
              </a:solidFill>
              <a:effectLst/>
            </a:endParaRPr>
          </a:p>
          <a:p>
            <a:r>
              <a:rPr lang="fr-FR" sz="1000" dirty="0">
                <a:solidFill>
                  <a:srgbClr val="002A3A"/>
                </a:solidFill>
                <a:effectLst/>
              </a:rPr>
              <a:t>ALIQUIS Conseil s’engage à réaliser une revue périodique des investissements de ses clients pour valider l’adéquation entre le profil de ses derniers et les opérations d’investissement réalisées. Cette revue périodique est actuellement réalisée par l’utilisation de 02S.</a:t>
            </a:r>
          </a:p>
          <a:p>
            <a:r>
              <a:rPr lang="fr-FR" sz="1000" dirty="0">
                <a:solidFill>
                  <a:srgbClr val="002A3A"/>
                </a:solidFill>
                <a:effectLst/>
              </a:rPr>
              <a:t>Notre cabinet prend en compte dans son processus de sélection des instruments financiers qui vont vous être proposés, les facteurs de durabilité tels que : les activités environnementales, votre objectif environnemental ou social et les incidences négatives : des questions environnementales, sociales et de personnel, le respect des droits de l’homme et la lutte contre la corruption et les actes de corruption.</a:t>
            </a:r>
          </a:p>
          <a:p>
            <a:endParaRPr lang="fr-FR" sz="1000" dirty="0">
              <a:solidFill>
                <a:srgbClr val="002A3A"/>
              </a:solidFill>
              <a:effectLst/>
            </a:endParaRPr>
          </a:p>
          <a:p>
            <a:r>
              <a:rPr lang="fr-FR" sz="1000" dirty="0">
                <a:solidFill>
                  <a:srgbClr val="002A3A"/>
                </a:solidFill>
                <a:effectLst/>
              </a:rPr>
              <a:t>Le Client peut également saisir les médiateurs suivants :</a:t>
            </a:r>
          </a:p>
          <a:p>
            <a:endParaRPr lang="fr-FR" sz="1000" dirty="0">
              <a:solidFill>
                <a:srgbClr val="002A3A"/>
              </a:solidFill>
              <a:effectLst/>
            </a:endParaRPr>
          </a:p>
          <a:p>
            <a:r>
              <a:rPr lang="fr-FR" sz="1000" b="1" dirty="0">
                <a:solidFill>
                  <a:srgbClr val="002A3A"/>
                </a:solidFill>
                <a:effectLst/>
              </a:rPr>
              <a:t>Médiateur compétent pour les litiges avec une entreprise</a:t>
            </a:r>
            <a:r>
              <a:rPr lang="fr-FR" sz="1000" dirty="0">
                <a:solidFill>
                  <a:srgbClr val="002A3A"/>
                </a:solidFill>
                <a:effectLst/>
              </a:rPr>
              <a:t>:</a:t>
            </a:r>
          </a:p>
          <a:p>
            <a:r>
              <a:rPr lang="fr-FR" sz="1000" b="1" dirty="0">
                <a:solidFill>
                  <a:srgbClr val="002A3A"/>
                </a:solidFill>
                <a:effectLst/>
              </a:rPr>
              <a:t>Anacofi-cif </a:t>
            </a:r>
            <a:r>
              <a:rPr lang="fr-FR" sz="1000" dirty="0">
                <a:solidFill>
                  <a:srgbClr val="002A3A"/>
                </a:solidFill>
                <a:effectLst/>
              </a:rPr>
              <a:t>- À l’attention du Médiateur </a:t>
            </a:r>
          </a:p>
          <a:p>
            <a:r>
              <a:rPr lang="fr-FR" sz="1000" dirty="0">
                <a:solidFill>
                  <a:srgbClr val="002A3A"/>
                </a:solidFill>
                <a:effectLst/>
              </a:rPr>
              <a:t>92, rue d’Amsterdam - 75009 Paris.</a:t>
            </a:r>
          </a:p>
          <a:p>
            <a:endParaRPr lang="fr-FR" sz="1000" dirty="0">
              <a:solidFill>
                <a:srgbClr val="002A3A"/>
              </a:solidFill>
              <a:effectLst/>
            </a:endParaRPr>
          </a:p>
          <a:p>
            <a:r>
              <a:rPr lang="fr-FR" sz="1000" b="1" dirty="0">
                <a:solidFill>
                  <a:srgbClr val="002A3A"/>
                </a:solidFill>
                <a:effectLst/>
              </a:rPr>
              <a:t>Médiateurs compétents pour les litiges avec un consommateur:</a:t>
            </a:r>
            <a:endParaRPr lang="fr-FR" sz="1000" dirty="0">
              <a:solidFill>
                <a:srgbClr val="002A3A"/>
              </a:solidFill>
              <a:effectLst/>
            </a:endParaRPr>
          </a:p>
          <a:p>
            <a:r>
              <a:rPr lang="fr-FR" sz="1000" u="sng" dirty="0">
                <a:solidFill>
                  <a:srgbClr val="002A3A"/>
                </a:solidFill>
                <a:effectLst/>
              </a:rPr>
              <a:t>Pour les activités CIF </a:t>
            </a:r>
            <a:r>
              <a:rPr lang="fr-FR" sz="1000" dirty="0">
                <a:solidFill>
                  <a:srgbClr val="002A3A"/>
                </a:solidFill>
                <a:effectLst/>
              </a:rPr>
              <a:t>:</a:t>
            </a:r>
            <a:r>
              <a:rPr lang="fr-FR" sz="1000" b="1" dirty="0">
                <a:solidFill>
                  <a:srgbClr val="002A3A"/>
                </a:solidFill>
                <a:effectLst/>
              </a:rPr>
              <a:t>Autorité des Marchés Financiers </a:t>
            </a:r>
            <a:r>
              <a:rPr lang="fr-FR" sz="1000" dirty="0">
                <a:solidFill>
                  <a:srgbClr val="002A3A"/>
                </a:solidFill>
                <a:effectLst/>
              </a:rPr>
              <a:t>- À l’attention du Médiateur de l’AMF </a:t>
            </a:r>
            <a:r>
              <a:rPr lang="fr-FR" sz="1000">
                <a:solidFill>
                  <a:srgbClr val="002A3A"/>
                </a:solidFill>
                <a:effectLst/>
              </a:rPr>
              <a:t>– Mr Rémi BOUCHEZ - 17</a:t>
            </a:r>
            <a:r>
              <a:rPr lang="fr-FR" sz="1000" dirty="0">
                <a:solidFill>
                  <a:srgbClr val="002A3A"/>
                </a:solidFill>
                <a:effectLst/>
              </a:rPr>
              <a:t>, place de la Bourse - 75082 Paris cedex 02. Site internet : </a:t>
            </a:r>
            <a:r>
              <a:rPr lang="fr-FR" sz="1000" dirty="0">
                <a:solidFill>
                  <a:srgbClr val="FF8672"/>
                </a:solidFill>
                <a:effectLst/>
                <a:hlinkClick r:id="rId4">
                  <a:extLst>
                    <a:ext uri="{A12FA001-AC4F-418D-AE19-62706E023703}">
                      <ahyp:hlinkClr xmlns:ahyp="http://schemas.microsoft.com/office/drawing/2018/hyperlinkcolor" val="tx"/>
                    </a:ext>
                  </a:extLst>
                </a:hlinkClick>
              </a:rPr>
              <a:t>www.amf-france.org/fr/le-mediateur-de-lamf/votre-dossier-de-mediation/vous-voulez-déposer-une-demande-de-mediation</a:t>
            </a:r>
            <a:endParaRPr lang="fr-FR" sz="1000" dirty="0">
              <a:solidFill>
                <a:srgbClr val="FF8672"/>
              </a:solidFill>
              <a:effectLst/>
            </a:endParaRPr>
          </a:p>
          <a:p>
            <a:endParaRPr lang="fr-FR" sz="1000" dirty="0">
              <a:solidFill>
                <a:srgbClr val="FF8672"/>
              </a:solidFill>
              <a:effectLst/>
            </a:endParaRPr>
          </a:p>
          <a:p>
            <a:r>
              <a:rPr lang="fr-FR" sz="1000" u="sng" dirty="0">
                <a:solidFill>
                  <a:srgbClr val="002A3A"/>
                </a:solidFill>
                <a:effectLst/>
              </a:rPr>
              <a:t>Pour les activités d’IOBSP et Immobilières (dont crédit) </a:t>
            </a:r>
            <a:r>
              <a:rPr lang="fr-FR" sz="1000" dirty="0">
                <a:solidFill>
                  <a:srgbClr val="002A3A"/>
                </a:solidFill>
                <a:effectLst/>
              </a:rPr>
              <a:t>: </a:t>
            </a:r>
            <a:r>
              <a:rPr lang="fr-FR" sz="1000" b="1" dirty="0">
                <a:solidFill>
                  <a:srgbClr val="002A3A"/>
                </a:solidFill>
                <a:effectLst/>
              </a:rPr>
              <a:t>Médiation de la consommation ANM Conso –</a:t>
            </a:r>
            <a:r>
              <a:rPr lang="fr-FR" sz="1000" dirty="0">
                <a:solidFill>
                  <a:srgbClr val="002A3A"/>
                </a:solidFill>
                <a:effectLst/>
              </a:rPr>
              <a:t>2 rue de Colmar – 94300 Vincennes. Site internet : </a:t>
            </a:r>
            <a:r>
              <a:rPr lang="fr-FR" sz="1000" dirty="0">
                <a:solidFill>
                  <a:srgbClr val="FF8672"/>
                </a:solidFill>
                <a:effectLst/>
                <a:hlinkClick r:id="rId5">
                  <a:extLst>
                    <a:ext uri="{A12FA001-AC4F-418D-AE19-62706E023703}">
                      <ahyp:hlinkClr xmlns:ahyp="http://schemas.microsoft.com/office/drawing/2018/hyperlinkcolor" val="tx"/>
                    </a:ext>
                  </a:extLst>
                </a:hlinkClick>
              </a:rPr>
              <a:t>https://www.anm-conso.com/page-saisine.php</a:t>
            </a:r>
            <a:endParaRPr lang="fr-FR" sz="1000" dirty="0">
              <a:solidFill>
                <a:srgbClr val="FF8672"/>
              </a:solidFill>
              <a:effectLst/>
            </a:endParaRPr>
          </a:p>
          <a:p>
            <a:endParaRPr lang="fr-FR" sz="1000" dirty="0">
              <a:solidFill>
                <a:srgbClr val="FF8672"/>
              </a:solidFill>
              <a:effectLst/>
            </a:endParaRPr>
          </a:p>
          <a:p>
            <a:r>
              <a:rPr lang="fr-FR" sz="1000" u="sng" dirty="0">
                <a:solidFill>
                  <a:srgbClr val="002A3A"/>
                </a:solidFill>
                <a:effectLst/>
              </a:rPr>
              <a:t>Pour les activités d’assurance </a:t>
            </a:r>
            <a:r>
              <a:rPr lang="fr-FR" sz="1000" dirty="0">
                <a:solidFill>
                  <a:srgbClr val="002A3A"/>
                </a:solidFill>
                <a:effectLst/>
              </a:rPr>
              <a:t>:</a:t>
            </a:r>
            <a:r>
              <a:rPr lang="fr-FR" sz="1000" b="1" dirty="0">
                <a:solidFill>
                  <a:srgbClr val="002A3A"/>
                </a:solidFill>
                <a:effectLst/>
              </a:rPr>
              <a:t>La Médiation de l’Assurance </a:t>
            </a:r>
            <a:r>
              <a:rPr lang="fr-FR" sz="1000" dirty="0">
                <a:solidFill>
                  <a:srgbClr val="002A3A"/>
                </a:solidFill>
                <a:effectLst/>
              </a:rPr>
              <a:t>- À l’attention du Médiateur TSA 50110 - 75441 Paris cedex 09. Site internet: </a:t>
            </a:r>
            <a:r>
              <a:rPr lang="fr-FR" sz="1000" dirty="0" err="1">
                <a:solidFill>
                  <a:srgbClr val="FF8672"/>
                </a:solidFill>
                <a:effectLst/>
              </a:rPr>
              <a:t>www.mediation-assurance.org</a:t>
            </a:r>
            <a:r>
              <a:rPr lang="fr-FR" sz="1000" dirty="0">
                <a:solidFill>
                  <a:srgbClr val="FF8672"/>
                </a:solidFill>
                <a:effectLst/>
              </a:rPr>
              <a:t>/</a:t>
            </a:r>
            <a:r>
              <a:rPr lang="fr-FR" sz="1000" dirty="0" err="1">
                <a:solidFill>
                  <a:srgbClr val="FF8672"/>
                </a:solidFill>
                <a:effectLst/>
              </a:rPr>
              <a:t>saisir+le+médiateur</a:t>
            </a:r>
            <a:endParaRPr lang="fr-FR" sz="1000" dirty="0">
              <a:solidFill>
                <a:srgbClr val="FF8672"/>
              </a:solidFill>
              <a:effectLst/>
            </a:endParaRPr>
          </a:p>
          <a:p>
            <a:pPr algn="just">
              <a:tabLst>
                <a:tab pos="5749290" algn="r"/>
              </a:tabLst>
            </a:pPr>
            <a:r>
              <a:rPr lang="fr-FR" sz="1000" dirty="0">
                <a:solidFill>
                  <a:srgbClr val="002A3A"/>
                </a:solidFill>
                <a:effectLst/>
                <a:ea typeface="Times New Roman" panose="02020603050405020304" pitchFamily="18" charset="0"/>
                <a:cs typeface="Times New Roman" panose="02020603050405020304" pitchFamily="18" charset="0"/>
              </a:rPr>
              <a:t> </a:t>
            </a:r>
            <a:endParaRPr lang="fr-FR" sz="1000" dirty="0">
              <a:effectLst/>
              <a:ea typeface="Times New Roman" panose="02020603050405020304" pitchFamily="18" charset="0"/>
              <a:cs typeface="Times New Roman" panose="02020603050405020304" pitchFamily="18" charset="0"/>
            </a:endParaRPr>
          </a:p>
          <a:p>
            <a:pPr marL="7620"/>
            <a:r>
              <a:rPr lang="fr-FR" sz="1000" dirty="0">
                <a:solidFill>
                  <a:srgbClr val="002A3A"/>
                </a:solidFill>
                <a:effectLst/>
                <a:ea typeface="Arial" panose="020B0604020202020204" pitchFamily="34" charset="0"/>
              </a:rPr>
              <a:t>Une charte de la procédure de médiation est disponible sur simple demande.</a:t>
            </a:r>
            <a:endParaRPr lang="fr-FR" sz="1000" dirty="0">
              <a:effectLst/>
              <a:ea typeface="Arial" panose="020B0604020202020204" pitchFamily="34" charset="0"/>
            </a:endParaRPr>
          </a:p>
          <a:p>
            <a:pPr algn="just">
              <a:tabLst>
                <a:tab pos="335280" algn="l"/>
              </a:tabLst>
            </a:pPr>
            <a:endParaRPr lang="fr-FR" sz="1000" dirty="0">
              <a:effectLst/>
              <a:ea typeface="Arial" panose="020B0604020202020204" pitchFamily="34" charset="0"/>
            </a:endParaRPr>
          </a:p>
          <a:p>
            <a:pPr marL="199390">
              <a:tabLst>
                <a:tab pos="335280" algn="l"/>
              </a:tabLst>
            </a:pPr>
            <a:r>
              <a:rPr lang="fr-FR" sz="1800" dirty="0">
                <a:solidFill>
                  <a:srgbClr val="002A3A"/>
                </a:solidFill>
                <a:effectLst/>
                <a:latin typeface="Arial" panose="020B0604020202020204" pitchFamily="34" charset="0"/>
                <a:ea typeface="Arial" panose="020B0604020202020204" pitchFamily="34" charset="0"/>
              </a:rPr>
              <a:t> </a:t>
            </a:r>
            <a:endParaRPr lang="fr-FR" sz="1800" dirty="0">
              <a:effectLst/>
              <a:latin typeface="Arial" panose="020B0604020202020204" pitchFamily="34" charset="0"/>
              <a:ea typeface="Arial" panose="020B0604020202020204" pitchFamily="34" charset="0"/>
            </a:endParaRPr>
          </a:p>
          <a:p>
            <a:pPr marL="7620"/>
            <a:endParaRPr lang="fr-FR" sz="1000" dirty="0">
              <a:effectLst/>
              <a:ea typeface="Arial" panose="020B0604020202020204" pitchFamily="34" charset="0"/>
            </a:endParaRPr>
          </a:p>
          <a:p>
            <a:pPr algn="just">
              <a:tabLst>
                <a:tab pos="5749290" algn="r"/>
              </a:tabLst>
            </a:pPr>
            <a:endParaRPr lang="fr-FR" sz="1000" dirty="0">
              <a:effectLst/>
              <a:ea typeface="Times New Roman" panose="02020603050405020304" pitchFamily="18" charset="0"/>
              <a:cs typeface="Times New Roman" panose="02020603050405020304" pitchFamily="18" charset="0"/>
            </a:endParaRPr>
          </a:p>
          <a:p>
            <a:pPr marL="2540"/>
            <a:r>
              <a:rPr lang="fr-FR" sz="1800" b="1" dirty="0">
                <a:solidFill>
                  <a:srgbClr val="002A3A"/>
                </a:solidFill>
                <a:effectLst/>
                <a:latin typeface="Arial" panose="020B0604020202020204" pitchFamily="34" charset="0"/>
                <a:ea typeface="Arial" panose="020B0604020202020204" pitchFamily="34" charset="0"/>
              </a:rPr>
              <a:t> </a:t>
            </a:r>
            <a:endParaRPr lang="fr-FR" sz="1800" dirty="0">
              <a:effectLst/>
              <a:latin typeface="Arial" panose="020B0604020202020204" pitchFamily="34" charset="0"/>
              <a:ea typeface="Arial" panose="020B0604020202020204" pitchFamily="34" charset="0"/>
            </a:endParaRPr>
          </a:p>
          <a:p>
            <a:endParaRPr lang="fr-FR" sz="1000" dirty="0"/>
          </a:p>
        </p:txBody>
      </p:sp>
    </p:spTree>
    <p:extLst>
      <p:ext uri="{BB962C8B-B14F-4D97-AF65-F5344CB8AC3E}">
        <p14:creationId xmlns:p14="http://schemas.microsoft.com/office/powerpoint/2010/main" val="2715890858"/>
      </p:ext>
    </p:extLst>
  </p:cSld>
  <p:clrMapOvr>
    <a:masterClrMapping/>
  </p:clrMapOvr>
</p:sld>
</file>

<file path=ppt/theme/theme1.xml><?xml version="1.0" encoding="utf-8"?>
<a:theme xmlns:a="http://schemas.openxmlformats.org/drawingml/2006/main" name="Thème Office">
  <a:themeElements>
    <a:clrScheme name="Profinance">
      <a:dk1>
        <a:srgbClr val="293073"/>
      </a:dk1>
      <a:lt1>
        <a:srgbClr val="FFFFFF"/>
      </a:lt1>
      <a:dk2>
        <a:srgbClr val="293073"/>
      </a:dk2>
      <a:lt2>
        <a:srgbClr val="FFFFFF"/>
      </a:lt2>
      <a:accent1>
        <a:srgbClr val="F20700"/>
      </a:accent1>
      <a:accent2>
        <a:srgbClr val="A7C2DC"/>
      </a:accent2>
      <a:accent3>
        <a:srgbClr val="293073"/>
      </a:accent3>
      <a:accent4>
        <a:srgbClr val="D6DCE4"/>
      </a:accent4>
      <a:accent5>
        <a:srgbClr val="F2F2F2"/>
      </a:accent5>
      <a:accent6>
        <a:srgbClr val="FFBBB9"/>
      </a:accent6>
      <a:hlink>
        <a:srgbClr val="F20700"/>
      </a:hlink>
      <a:folHlink>
        <a:srgbClr val="F207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ercu xmlns="6a17c8b6-f29b-43aa-b1e7-a7ae5284ae2c" xsi:nil="true"/>
    <lcf76f155ced4ddcb4097134ff3c332f xmlns="6a17c8b6-f29b-43aa-b1e7-a7ae5284ae2c">
      <Terms xmlns="http://schemas.microsoft.com/office/infopath/2007/PartnerControls"/>
    </lcf76f155ced4ddcb4097134ff3c332f>
    <TaxCatchAll xmlns="4e311f57-7965-4ebe-a296-9f180f99d5c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846D4DA4C8014499FD9966955411E19" ma:contentTypeVersion="19" ma:contentTypeDescription="Crée un document." ma:contentTypeScope="" ma:versionID="e70f15013f0ac574021bd605934cfd13">
  <xsd:schema xmlns:xsd="http://www.w3.org/2001/XMLSchema" xmlns:xs="http://www.w3.org/2001/XMLSchema" xmlns:p="http://schemas.microsoft.com/office/2006/metadata/properties" xmlns:ns2="4e311f57-7965-4ebe-a296-9f180f99d5cd" xmlns:ns3="6a17c8b6-f29b-43aa-b1e7-a7ae5284ae2c" targetNamespace="http://schemas.microsoft.com/office/2006/metadata/properties" ma:root="true" ma:fieldsID="b02719613898607b43c1aa0ce63b1c3e" ns2:_="" ns3:_="">
    <xsd:import namespace="4e311f57-7965-4ebe-a296-9f180f99d5cd"/>
    <xsd:import namespace="6a17c8b6-f29b-43aa-b1e7-a7ae5284ae2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Apercu"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311f57-7965-4ebe-a296-9f180f99d5cd"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693bacff-1b01-4075-8109-e2681ea9a2d1}" ma:internalName="TaxCatchAll" ma:showField="CatchAllData" ma:web="4e311f57-7965-4ebe-a296-9f180f99d5c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a17c8b6-f29b-43aa-b1e7-a7ae5284ae2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Apercu" ma:index="20" nillable="true" ma:displayName="Apercu" ma:format="Thumbnail" ma:internalName="Apercu">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95a6a144-a197-480b-986e-a35263ae14c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7C0476-159F-4C5F-9B04-E805900B0DC8}">
  <ds:schemaRefs>
    <ds:schemaRef ds:uri="http://schemas.microsoft.com/office/2006/metadata/properties"/>
    <ds:schemaRef ds:uri="http://schemas.microsoft.com/office/infopath/2007/PartnerControls"/>
    <ds:schemaRef ds:uri="6a17c8b6-f29b-43aa-b1e7-a7ae5284ae2c"/>
    <ds:schemaRef ds:uri="4e311f57-7965-4ebe-a296-9f180f99d5cd"/>
  </ds:schemaRefs>
</ds:datastoreItem>
</file>

<file path=customXml/itemProps2.xml><?xml version="1.0" encoding="utf-8"?>
<ds:datastoreItem xmlns:ds="http://schemas.openxmlformats.org/officeDocument/2006/customXml" ds:itemID="{9C557372-765E-4450-A219-9A97049B1F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311f57-7965-4ebe-a296-9f180f99d5cd"/>
    <ds:schemaRef ds:uri="6a17c8b6-f29b-43aa-b1e7-a7ae5284ae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D2DDD8-447E-4D49-8A76-38D161B8AA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2053</Words>
  <Application>Microsoft Office PowerPoint</Application>
  <PresentationFormat>Grand écran</PresentationFormat>
  <Paragraphs>141</Paragraphs>
  <Slides>7</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7</vt:i4>
      </vt:variant>
    </vt:vector>
  </HeadingPairs>
  <TitlesOfParts>
    <vt:vector size="16" baseType="lpstr">
      <vt:lpstr>Arial</vt:lpstr>
      <vt:lpstr>Calibri</vt:lpstr>
      <vt:lpstr>Calibri </vt:lpstr>
      <vt:lpstr>Calibri Light</vt:lpstr>
      <vt:lpstr>Montserrat</vt:lpstr>
      <vt:lpstr>Symbol</vt:lpstr>
      <vt:lpstr>Times New Roman</vt:lpstr>
      <vt:lpstr>Wingdings</vt:lpstr>
      <vt:lpstr>Thème Office</vt:lpstr>
      <vt:lpstr>Notre métier </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SEREAUD Guillaume</dc:creator>
  <cp:lastModifiedBy>Guillaume SEREAUD</cp:lastModifiedBy>
  <cp:revision>34</cp:revision>
  <cp:lastPrinted>2023-08-31T15:41:02Z</cp:lastPrinted>
  <dcterms:created xsi:type="dcterms:W3CDTF">2021-01-06T16:10:15Z</dcterms:created>
  <dcterms:modified xsi:type="dcterms:W3CDTF">2025-12-10T12:48:30Z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0x010100C846D4DA4C8014499FD9966955411E19</vt:lpwstr>
  </property>
  <property fmtid="{D5CDD505-2E9C-101B-9397-08002B2CF9AE}" pid="3" name="MediaServiceImageTags">
    <vt:lpwstr/>
  </property>
</Properties>
</file>